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2"/>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 id="706" r:id="rId392"/>
    <p:sldId id="707" r:id="rId393"/>
    <p:sldId id="712" r:id="rId394"/>
    <p:sldId id="709" r:id="rId395"/>
    <p:sldId id="710" r:id="rId396"/>
    <p:sldId id="711" r:id="rId397"/>
    <p:sldId id="716" r:id="rId398"/>
    <p:sldId id="717" r:id="rId399"/>
    <p:sldId id="718" r:id="rId400"/>
    <p:sldId id="719" r:id="rId401"/>
    <p:sldId id="720" r:id="rId402"/>
    <p:sldId id="721" r:id="rId403"/>
    <p:sldId id="722" r:id="rId404"/>
    <p:sldId id="723" r:id="rId405"/>
    <p:sldId id="726" r:id="rId406"/>
    <p:sldId id="727" r:id="rId407"/>
    <p:sldId id="714" r:id="rId408"/>
    <p:sldId id="715" r:id="rId409"/>
    <p:sldId id="728" r:id="rId410"/>
    <p:sldId id="732" r:id="rId411"/>
    <p:sldId id="724" r:id="rId412"/>
    <p:sldId id="725" r:id="rId413"/>
    <p:sldId id="708" r:id="rId414"/>
    <p:sldId id="713" r:id="rId415"/>
    <p:sldId id="733" r:id="rId416"/>
    <p:sldId id="734" r:id="rId417"/>
    <p:sldId id="735" r:id="rId418"/>
    <p:sldId id="736" r:id="rId419"/>
    <p:sldId id="737" r:id="rId420"/>
    <p:sldId id="738" r:id="rId421"/>
    <p:sldId id="739" r:id="rId422"/>
    <p:sldId id="740" r:id="rId423"/>
    <p:sldId id="741" r:id="rId424"/>
    <p:sldId id="742" r:id="rId425"/>
    <p:sldId id="744" r:id="rId426"/>
    <p:sldId id="745" r:id="rId427"/>
    <p:sldId id="746" r:id="rId428"/>
    <p:sldId id="747" r:id="rId429"/>
    <p:sldId id="748" r:id="rId430"/>
    <p:sldId id="749" r:id="rId431"/>
    <p:sldId id="750" r:id="rId432"/>
    <p:sldId id="751" r:id="rId433"/>
    <p:sldId id="752" r:id="rId434"/>
    <p:sldId id="753" r:id="rId435"/>
    <p:sldId id="754" r:id="rId436"/>
    <p:sldId id="755" r:id="rId437"/>
    <p:sldId id="756" r:id="rId438"/>
    <p:sldId id="757" r:id="rId439"/>
    <p:sldId id="758" r:id="rId440"/>
    <p:sldId id="759" r:id="rId441"/>
    <p:sldId id="760" r:id="rId442"/>
    <p:sldId id="761" r:id="rId443"/>
    <p:sldId id="762" r:id="rId444"/>
    <p:sldId id="763" r:id="rId445"/>
    <p:sldId id="764" r:id="rId446"/>
    <p:sldId id="765" r:id="rId447"/>
    <p:sldId id="766" r:id="rId448"/>
    <p:sldId id="767" r:id="rId449"/>
    <p:sldId id="768" r:id="rId450"/>
    <p:sldId id="769" r:id="rId4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251" d="100"/>
          <a:sy n="251" d="100"/>
        </p:scale>
        <p:origin x="-112" y="-84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slide" Target="slides/slide423.xml"/><Relationship Id="rId425" Type="http://schemas.openxmlformats.org/officeDocument/2006/relationships/slide" Target="slides/slide424.xml"/><Relationship Id="rId426" Type="http://schemas.openxmlformats.org/officeDocument/2006/relationships/slide" Target="slides/slide425.xml"/><Relationship Id="rId427" Type="http://schemas.openxmlformats.org/officeDocument/2006/relationships/slide" Target="slides/slide426.xml"/><Relationship Id="rId428" Type="http://schemas.openxmlformats.org/officeDocument/2006/relationships/slide" Target="slides/slide427.xml"/><Relationship Id="rId429" Type="http://schemas.openxmlformats.org/officeDocument/2006/relationships/slide" Target="slides/slide42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430" Type="http://schemas.openxmlformats.org/officeDocument/2006/relationships/slide" Target="slides/slide429.xml"/><Relationship Id="rId431" Type="http://schemas.openxmlformats.org/officeDocument/2006/relationships/slide" Target="slides/slide430.xml"/><Relationship Id="rId432" Type="http://schemas.openxmlformats.org/officeDocument/2006/relationships/slide" Target="slides/slide431.xml"/><Relationship Id="rId433" Type="http://schemas.openxmlformats.org/officeDocument/2006/relationships/slide" Target="slides/slide432.xml"/><Relationship Id="rId434" Type="http://schemas.openxmlformats.org/officeDocument/2006/relationships/slide" Target="slides/slide433.xml"/><Relationship Id="rId435" Type="http://schemas.openxmlformats.org/officeDocument/2006/relationships/slide" Target="slides/slide434.xml"/><Relationship Id="rId436" Type="http://schemas.openxmlformats.org/officeDocument/2006/relationships/slide" Target="slides/slide435.xml"/><Relationship Id="rId437" Type="http://schemas.openxmlformats.org/officeDocument/2006/relationships/slide" Target="slides/slide436.xml"/><Relationship Id="rId438" Type="http://schemas.openxmlformats.org/officeDocument/2006/relationships/slide" Target="slides/slide437.xml"/><Relationship Id="rId439" Type="http://schemas.openxmlformats.org/officeDocument/2006/relationships/slide" Target="slides/slide43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440" Type="http://schemas.openxmlformats.org/officeDocument/2006/relationships/slide" Target="slides/slide439.xml"/><Relationship Id="rId441" Type="http://schemas.openxmlformats.org/officeDocument/2006/relationships/slide" Target="slides/slide440.xml"/><Relationship Id="rId442" Type="http://schemas.openxmlformats.org/officeDocument/2006/relationships/slide" Target="slides/slide441.xml"/><Relationship Id="rId443" Type="http://schemas.openxmlformats.org/officeDocument/2006/relationships/slide" Target="slides/slide442.xml"/><Relationship Id="rId444" Type="http://schemas.openxmlformats.org/officeDocument/2006/relationships/slide" Target="slides/slide443.xml"/><Relationship Id="rId445" Type="http://schemas.openxmlformats.org/officeDocument/2006/relationships/slide" Target="slides/slide444.xml"/><Relationship Id="rId446" Type="http://schemas.openxmlformats.org/officeDocument/2006/relationships/slide" Target="slides/slide445.xml"/><Relationship Id="rId447" Type="http://schemas.openxmlformats.org/officeDocument/2006/relationships/slide" Target="slides/slide446.xml"/><Relationship Id="rId448" Type="http://schemas.openxmlformats.org/officeDocument/2006/relationships/slide" Target="slides/slide447.xml"/><Relationship Id="rId449" Type="http://schemas.openxmlformats.org/officeDocument/2006/relationships/slide" Target="slides/slide44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 Id="rId450" Type="http://schemas.openxmlformats.org/officeDocument/2006/relationships/slide" Target="slides/slide449.xml"/><Relationship Id="rId451" Type="http://schemas.openxmlformats.org/officeDocument/2006/relationships/slide" Target="slides/slide450.xml"/><Relationship Id="rId452" Type="http://schemas.openxmlformats.org/officeDocument/2006/relationships/notesMaster" Target="notesMasters/notesMaster1.xml"/><Relationship Id="rId453" Type="http://schemas.openxmlformats.org/officeDocument/2006/relationships/printerSettings" Target="printerSettings/printerSettings1.bin"/><Relationship Id="rId454" Type="http://schemas.openxmlformats.org/officeDocument/2006/relationships/presProps" Target="presProps.xml"/><Relationship Id="rId455" Type="http://schemas.openxmlformats.org/officeDocument/2006/relationships/viewProps" Target="viewProps.xml"/><Relationship Id="rId456" Type="http://schemas.openxmlformats.org/officeDocument/2006/relationships/theme" Target="theme/theme1.xml"/><Relationship Id="rId45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729514"/>
          <a:ext cx="8229600" cy="59552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endParaRPr lang="en-US" sz="2100" kern="1200" dirty="0"/>
        </a:p>
      </dsp:txBody>
      <dsp:txXfrm>
        <a:off x="0" y="729514"/>
        <a:ext cx="2468880" cy="595520"/>
      </dsp:txXfrm>
    </dsp:sp>
    <dsp:sp modelId="{44846745-2ECE-2F43-9165-960C73D62215}">
      <dsp:nvSpPr>
        <dsp:cNvPr id="0" name=""/>
        <dsp:cNvSpPr/>
      </dsp:nvSpPr>
      <dsp:spPr>
        <a:xfrm>
          <a:off x="0" y="34740"/>
          <a:ext cx="8229600" cy="59552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GOPATH </a:t>
          </a:r>
          <a:r>
            <a:rPr lang="en-US" sz="2100" kern="1200" dirty="0" smtClean="0">
              <a:sym typeface="Wingdings"/>
            </a:rPr>
            <a:t></a:t>
          </a:r>
          <a:endParaRPr lang="en-US" sz="2100" kern="1200" dirty="0"/>
        </a:p>
      </dsp:txBody>
      <dsp:txXfrm>
        <a:off x="0" y="34740"/>
        <a:ext cx="2468880" cy="595520"/>
      </dsp:txXfrm>
    </dsp:sp>
    <dsp:sp modelId="{15AAE996-BA35-9A4C-9D56-942BDC8325C5}">
      <dsp:nvSpPr>
        <dsp:cNvPr id="0" name=""/>
        <dsp:cNvSpPr/>
      </dsp:nvSpPr>
      <dsp:spPr>
        <a:xfrm>
          <a:off x="5983430" y="84367"/>
          <a:ext cx="744401" cy="496267"/>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go-</a:t>
          </a:r>
          <a:r>
            <a:rPr lang="en-US" sz="900" kern="1200" dirty="0" err="1" smtClean="0"/>
            <a:t>lang</a:t>
          </a:r>
          <a:r>
            <a:rPr lang="en-US" sz="900" kern="1200" dirty="0" smtClean="0"/>
            <a:t>-programming</a:t>
          </a:r>
          <a:endParaRPr lang="en-US" sz="900" kern="1200" dirty="0"/>
        </a:p>
      </dsp:txBody>
      <dsp:txXfrm>
        <a:off x="5997965" y="98902"/>
        <a:ext cx="715331" cy="467197"/>
      </dsp:txXfrm>
    </dsp:sp>
    <dsp:sp modelId="{B0C68508-B541-974F-A809-2BAE5EB45307}">
      <dsp:nvSpPr>
        <dsp:cNvPr id="0" name=""/>
        <dsp:cNvSpPr/>
      </dsp:nvSpPr>
      <dsp:spPr>
        <a:xfrm>
          <a:off x="5387909" y="580634"/>
          <a:ext cx="967721" cy="198506"/>
        </a:xfrm>
        <a:custGeom>
          <a:avLst/>
          <a:gdLst/>
          <a:ahLst/>
          <a:cxnLst/>
          <a:rect l="0" t="0" r="0" b="0"/>
          <a:pathLst>
            <a:path>
              <a:moveTo>
                <a:pt x="967721" y="0"/>
              </a:moveTo>
              <a:lnTo>
                <a:pt x="967721" y="99253"/>
              </a:lnTo>
              <a:lnTo>
                <a:pt x="0" y="99253"/>
              </a:lnTo>
              <a:lnTo>
                <a:pt x="0"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5015708" y="779141"/>
          <a:ext cx="744401" cy="496267"/>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src</a:t>
          </a:r>
          <a:endParaRPr lang="en-US" sz="900" kern="1200" dirty="0"/>
        </a:p>
      </dsp:txBody>
      <dsp:txXfrm>
        <a:off x="5030243" y="793676"/>
        <a:ext cx="715331" cy="467197"/>
      </dsp:txXfrm>
    </dsp:sp>
    <dsp:sp modelId="{166884DE-BE24-4743-9A1F-F0EAF6E40032}">
      <dsp:nvSpPr>
        <dsp:cNvPr id="0" name=""/>
        <dsp:cNvSpPr/>
      </dsp:nvSpPr>
      <dsp:spPr>
        <a:xfrm>
          <a:off x="4178257" y="1275408"/>
          <a:ext cx="1209651" cy="198506"/>
        </a:xfrm>
        <a:custGeom>
          <a:avLst/>
          <a:gdLst/>
          <a:ahLst/>
          <a:cxnLst/>
          <a:rect l="0" t="0" r="0" b="0"/>
          <a:pathLst>
            <a:path>
              <a:moveTo>
                <a:pt x="1209651" y="0"/>
              </a:moveTo>
              <a:lnTo>
                <a:pt x="1209651"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806056" y="1473915"/>
          <a:ext cx="744401" cy="496267"/>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github.com</a:t>
          </a:r>
          <a:endParaRPr lang="en-US" sz="900" kern="1200" dirty="0"/>
        </a:p>
      </dsp:txBody>
      <dsp:txXfrm>
        <a:off x="3820591" y="1488450"/>
        <a:ext cx="715331" cy="467197"/>
      </dsp:txXfrm>
    </dsp:sp>
    <dsp:sp modelId="{50C4A1F8-96EC-1F43-BA6F-F2259104C41F}">
      <dsp:nvSpPr>
        <dsp:cNvPr id="0" name=""/>
        <dsp:cNvSpPr/>
      </dsp:nvSpPr>
      <dsp:spPr>
        <a:xfrm>
          <a:off x="3694396" y="1970183"/>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322196" y="2168690"/>
          <a:ext cx="744401" cy="496267"/>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my-projects</a:t>
          </a:r>
          <a:endParaRPr lang="en-US" sz="900" kern="1200" dirty="0"/>
        </a:p>
      </dsp:txBody>
      <dsp:txXfrm>
        <a:off x="3336731" y="2183225"/>
        <a:ext cx="715331" cy="467197"/>
      </dsp:txXfrm>
    </dsp:sp>
    <dsp:sp modelId="{19487793-57C2-374A-879F-E696F530DB02}">
      <dsp:nvSpPr>
        <dsp:cNvPr id="0" name=""/>
        <dsp:cNvSpPr/>
      </dsp:nvSpPr>
      <dsp:spPr>
        <a:xfrm>
          <a:off x="3210536" y="2664957"/>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838335" y="2863464"/>
          <a:ext cx="744401" cy="49626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hello</a:t>
          </a:r>
          <a:endParaRPr lang="en-US" sz="900" kern="1200" dirty="0"/>
        </a:p>
      </dsp:txBody>
      <dsp:txXfrm>
        <a:off x="2852870" y="2877999"/>
        <a:ext cx="715331" cy="467197"/>
      </dsp:txXfrm>
    </dsp:sp>
    <dsp:sp modelId="{0749EE12-1614-D34F-95BC-9FD994DB0A6B}">
      <dsp:nvSpPr>
        <dsp:cNvPr id="0" name=""/>
        <dsp:cNvSpPr/>
      </dsp:nvSpPr>
      <dsp:spPr>
        <a:xfrm>
          <a:off x="3694396" y="2664957"/>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806056" y="2863464"/>
          <a:ext cx="744401" cy="49626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awesome</a:t>
          </a:r>
          <a:endParaRPr lang="en-US" sz="900" kern="1200" dirty="0"/>
        </a:p>
      </dsp:txBody>
      <dsp:txXfrm>
        <a:off x="3820591" y="2877999"/>
        <a:ext cx="715331" cy="467197"/>
      </dsp:txXfrm>
    </dsp:sp>
    <dsp:sp modelId="{B51CD7DC-1830-E34E-BABF-5600D92A8EC9}">
      <dsp:nvSpPr>
        <dsp:cNvPr id="0" name=""/>
        <dsp:cNvSpPr/>
      </dsp:nvSpPr>
      <dsp:spPr>
        <a:xfrm>
          <a:off x="4178257" y="1970183"/>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289917" y="2168690"/>
          <a:ext cx="744401" cy="496267"/>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bob</a:t>
          </a:r>
          <a:endParaRPr lang="en-US" sz="900" kern="1200" dirty="0"/>
        </a:p>
      </dsp:txBody>
      <dsp:txXfrm>
        <a:off x="4304452" y="2183225"/>
        <a:ext cx="715331" cy="467197"/>
      </dsp:txXfrm>
    </dsp:sp>
    <dsp:sp modelId="{D3F96F7F-FB1D-0946-8900-D7DA7DA026C7}">
      <dsp:nvSpPr>
        <dsp:cNvPr id="0" name=""/>
        <dsp:cNvSpPr/>
      </dsp:nvSpPr>
      <dsp:spPr>
        <a:xfrm>
          <a:off x="5387909" y="1275408"/>
          <a:ext cx="1209651" cy="198506"/>
        </a:xfrm>
        <a:custGeom>
          <a:avLst/>
          <a:gdLst/>
          <a:ahLst/>
          <a:cxnLst/>
          <a:rect l="0" t="0" r="0" b="0"/>
          <a:pathLst>
            <a:path>
              <a:moveTo>
                <a:pt x="0" y="0"/>
              </a:moveTo>
              <a:lnTo>
                <a:pt x="0" y="99253"/>
              </a:lnTo>
              <a:lnTo>
                <a:pt x="1209651" y="99253"/>
              </a:lnTo>
              <a:lnTo>
                <a:pt x="1209651"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225360" y="1473915"/>
          <a:ext cx="744401" cy="496267"/>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work-repo</a:t>
          </a:r>
          <a:endParaRPr lang="en-US" sz="900" kern="1200" dirty="0"/>
        </a:p>
      </dsp:txBody>
      <dsp:txXfrm>
        <a:off x="6239895" y="1488450"/>
        <a:ext cx="715331" cy="467197"/>
      </dsp:txXfrm>
    </dsp:sp>
    <dsp:sp modelId="{7E354305-1666-DE40-85C2-BA948E95C27F}">
      <dsp:nvSpPr>
        <dsp:cNvPr id="0" name=""/>
        <dsp:cNvSpPr/>
      </dsp:nvSpPr>
      <dsp:spPr>
        <a:xfrm>
          <a:off x="6113700" y="1970183"/>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741499" y="2168690"/>
          <a:ext cx="744401" cy="496267"/>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susan</a:t>
          </a:r>
          <a:endParaRPr lang="en-US" sz="900" kern="1200" dirty="0"/>
        </a:p>
      </dsp:txBody>
      <dsp:txXfrm>
        <a:off x="5756034" y="2183225"/>
        <a:ext cx="715331" cy="467197"/>
      </dsp:txXfrm>
    </dsp:sp>
    <dsp:sp modelId="{24785C53-E048-2F49-95E5-50BA01B35473}">
      <dsp:nvSpPr>
        <dsp:cNvPr id="0" name=""/>
        <dsp:cNvSpPr/>
      </dsp:nvSpPr>
      <dsp:spPr>
        <a:xfrm>
          <a:off x="5629839" y="2664957"/>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7638" y="2863464"/>
          <a:ext cx="744401" cy="49626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hello2</a:t>
          </a:r>
          <a:endParaRPr lang="en-US" sz="900" kern="1200" dirty="0"/>
        </a:p>
      </dsp:txBody>
      <dsp:txXfrm>
        <a:off x="5272173" y="2877999"/>
        <a:ext cx="715331" cy="467197"/>
      </dsp:txXfrm>
    </dsp:sp>
    <dsp:sp modelId="{521E9FC3-0242-3B42-9B09-24880D5F4B25}">
      <dsp:nvSpPr>
        <dsp:cNvPr id="0" name=""/>
        <dsp:cNvSpPr/>
      </dsp:nvSpPr>
      <dsp:spPr>
        <a:xfrm>
          <a:off x="6113700" y="2664957"/>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225360" y="2863464"/>
          <a:ext cx="744401" cy="49626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fearless</a:t>
          </a:r>
          <a:endParaRPr lang="en-US" sz="900" kern="1200" dirty="0"/>
        </a:p>
      </dsp:txBody>
      <dsp:txXfrm>
        <a:off x="6239895" y="2877999"/>
        <a:ext cx="715331" cy="467197"/>
      </dsp:txXfrm>
    </dsp:sp>
    <dsp:sp modelId="{F2AC8BF6-11F8-C04E-BAE1-EB5935D23DFA}">
      <dsp:nvSpPr>
        <dsp:cNvPr id="0" name=""/>
        <dsp:cNvSpPr/>
      </dsp:nvSpPr>
      <dsp:spPr>
        <a:xfrm>
          <a:off x="6597560" y="1970183"/>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709221" y="2168690"/>
          <a:ext cx="744401" cy="496267"/>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my-projects</a:t>
          </a:r>
          <a:endParaRPr lang="en-US" sz="900" kern="1200" dirty="0"/>
        </a:p>
      </dsp:txBody>
      <dsp:txXfrm>
        <a:off x="6723756" y="2183225"/>
        <a:ext cx="715331" cy="467197"/>
      </dsp:txXfrm>
    </dsp:sp>
    <dsp:sp modelId="{B62AA9A1-5F54-6045-8971-275A9DD1F0C1}">
      <dsp:nvSpPr>
        <dsp:cNvPr id="0" name=""/>
        <dsp:cNvSpPr/>
      </dsp:nvSpPr>
      <dsp:spPr>
        <a:xfrm>
          <a:off x="6309910" y="580634"/>
          <a:ext cx="91440" cy="198506"/>
        </a:xfrm>
        <a:custGeom>
          <a:avLst/>
          <a:gdLst/>
          <a:ahLst/>
          <a:cxnLst/>
          <a:rect l="0" t="0" r="0" b="0"/>
          <a:pathLst>
            <a:path>
              <a:moveTo>
                <a:pt x="45720" y="0"/>
              </a:moveTo>
              <a:lnTo>
                <a:pt x="45720"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5983430" y="779141"/>
          <a:ext cx="744401" cy="49626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bin</a:t>
          </a:r>
          <a:endParaRPr lang="en-US" sz="900" kern="1200" dirty="0"/>
        </a:p>
      </dsp:txBody>
      <dsp:txXfrm>
        <a:off x="5997965" y="793676"/>
        <a:ext cx="715331" cy="467197"/>
      </dsp:txXfrm>
    </dsp:sp>
    <dsp:sp modelId="{F14A70CF-49E7-814A-8E8C-5DD5E1313154}">
      <dsp:nvSpPr>
        <dsp:cNvPr id="0" name=""/>
        <dsp:cNvSpPr/>
      </dsp:nvSpPr>
      <dsp:spPr>
        <a:xfrm>
          <a:off x="6355630" y="580634"/>
          <a:ext cx="967721" cy="198506"/>
        </a:xfrm>
        <a:custGeom>
          <a:avLst/>
          <a:gdLst/>
          <a:ahLst/>
          <a:cxnLst/>
          <a:rect l="0" t="0" r="0" b="0"/>
          <a:pathLst>
            <a:path>
              <a:moveTo>
                <a:pt x="0" y="0"/>
              </a:moveTo>
              <a:lnTo>
                <a:pt x="0" y="99253"/>
              </a:lnTo>
              <a:lnTo>
                <a:pt x="967721" y="99253"/>
              </a:lnTo>
              <a:lnTo>
                <a:pt x="967721"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6951151" y="779141"/>
          <a:ext cx="744401" cy="49626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pkg</a:t>
          </a:r>
          <a:endParaRPr lang="en-US" sz="900" kern="1200" dirty="0"/>
        </a:p>
      </dsp:txBody>
      <dsp:txXfrm>
        <a:off x="6965686" y="793676"/>
        <a:ext cx="715331" cy="4671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C674B-BD2E-4A4C-9774-225C027D0A2D}">
      <dsp:nvSpPr>
        <dsp:cNvPr id="0" name=""/>
        <dsp:cNvSpPr/>
      </dsp:nvSpPr>
      <dsp:spPr>
        <a:xfrm>
          <a:off x="653237" y="1222328"/>
          <a:ext cx="606814" cy="30340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$GOPATH</a:t>
          </a:r>
          <a:endParaRPr lang="en-US" sz="900" kern="1200" dirty="0"/>
        </a:p>
      </dsp:txBody>
      <dsp:txXfrm>
        <a:off x="662123" y="1231214"/>
        <a:ext cx="589042" cy="285635"/>
      </dsp:txXfrm>
    </dsp:sp>
    <dsp:sp modelId="{32EDC765-8EAE-6A4D-8208-7B160C47EEE6}">
      <dsp:nvSpPr>
        <dsp:cNvPr id="0" name=""/>
        <dsp:cNvSpPr/>
      </dsp:nvSpPr>
      <dsp:spPr>
        <a:xfrm rot="17132988">
          <a:off x="928696" y="926501"/>
          <a:ext cx="905437" cy="22763"/>
        </a:xfrm>
        <a:custGeom>
          <a:avLst/>
          <a:gdLst/>
          <a:ahLst/>
          <a:cxnLst/>
          <a:rect l="0" t="0" r="0" b="0"/>
          <a:pathLst>
            <a:path>
              <a:moveTo>
                <a:pt x="0" y="11381"/>
              </a:moveTo>
              <a:lnTo>
                <a:pt x="90543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58779" y="915247"/>
        <a:ext cx="45271" cy="45271"/>
      </dsp:txXfrm>
    </dsp:sp>
    <dsp:sp modelId="{E81D6897-74F8-104E-BB26-0F13F99A5397}">
      <dsp:nvSpPr>
        <dsp:cNvPr id="0" name=""/>
        <dsp:cNvSpPr/>
      </dsp:nvSpPr>
      <dsp:spPr>
        <a:xfrm>
          <a:off x="1502778" y="350031"/>
          <a:ext cx="606814" cy="303407"/>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err="1" smtClean="0"/>
            <a:t>src</a:t>
          </a:r>
          <a:endParaRPr lang="en-US" sz="900" kern="1200" dirty="0"/>
        </a:p>
      </dsp:txBody>
      <dsp:txXfrm>
        <a:off x="1511664" y="358917"/>
        <a:ext cx="589042" cy="285635"/>
      </dsp:txXfrm>
    </dsp:sp>
    <dsp:sp modelId="{377095C3-F66E-404D-8362-990B3618B679}">
      <dsp:nvSpPr>
        <dsp:cNvPr id="0" name=""/>
        <dsp:cNvSpPr/>
      </dsp:nvSpPr>
      <dsp:spPr>
        <a:xfrm rot="18289469">
          <a:off x="2018435" y="315894"/>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316649"/>
        <a:ext cx="21252" cy="21252"/>
      </dsp:txXfrm>
    </dsp:sp>
    <dsp:sp modelId="{BBE0921A-4720-6342-98E2-2C2C6EC65BEF}">
      <dsp:nvSpPr>
        <dsp:cNvPr id="0" name=""/>
        <dsp:cNvSpPr/>
      </dsp:nvSpPr>
      <dsp:spPr>
        <a:xfrm>
          <a:off x="2352318" y="1112"/>
          <a:ext cx="606814" cy="30340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recipe-manager</a:t>
          </a:r>
          <a:endParaRPr lang="en-US" sz="900" kern="1200" dirty="0"/>
        </a:p>
      </dsp:txBody>
      <dsp:txXfrm>
        <a:off x="2361204" y="9998"/>
        <a:ext cx="589042" cy="285635"/>
      </dsp:txXfrm>
    </dsp:sp>
    <dsp:sp modelId="{12F35C4D-9AF1-024D-905C-7CB395514E34}">
      <dsp:nvSpPr>
        <dsp:cNvPr id="0" name=""/>
        <dsp:cNvSpPr/>
      </dsp:nvSpPr>
      <dsp:spPr>
        <a:xfrm>
          <a:off x="2959133" y="141434"/>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74428" y="146748"/>
        <a:ext cx="12136" cy="12136"/>
      </dsp:txXfrm>
    </dsp:sp>
    <dsp:sp modelId="{6EB15561-2B2C-114B-8083-F53B664A75BC}">
      <dsp:nvSpPr>
        <dsp:cNvPr id="0" name=""/>
        <dsp:cNvSpPr/>
      </dsp:nvSpPr>
      <dsp:spPr>
        <a:xfrm>
          <a:off x="3201859" y="1112"/>
          <a:ext cx="606814" cy="303407"/>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recipe</a:t>
          </a:r>
          <a:endParaRPr lang="en-US" sz="900" kern="1200" dirty="0"/>
        </a:p>
      </dsp:txBody>
      <dsp:txXfrm>
        <a:off x="3210745" y="9998"/>
        <a:ext cx="589042" cy="285635"/>
      </dsp:txXfrm>
    </dsp:sp>
    <dsp:sp modelId="{30D7F2C4-490D-544F-A8B9-098BF192D0B7}">
      <dsp:nvSpPr>
        <dsp:cNvPr id="0" name=""/>
        <dsp:cNvSpPr/>
      </dsp:nvSpPr>
      <dsp:spPr>
        <a:xfrm>
          <a:off x="2109593" y="490353"/>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4887" y="495667"/>
        <a:ext cx="12136" cy="12136"/>
      </dsp:txXfrm>
    </dsp:sp>
    <dsp:sp modelId="{F44F9F11-2B43-8343-92E7-43CA9A676323}">
      <dsp:nvSpPr>
        <dsp:cNvPr id="0" name=""/>
        <dsp:cNvSpPr/>
      </dsp:nvSpPr>
      <dsp:spPr>
        <a:xfrm>
          <a:off x="2352318" y="350031"/>
          <a:ext cx="606814" cy="303407"/>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awesome-app</a:t>
          </a:r>
          <a:endParaRPr lang="en-US" sz="900" kern="1200" dirty="0"/>
        </a:p>
      </dsp:txBody>
      <dsp:txXfrm>
        <a:off x="2361204" y="358917"/>
        <a:ext cx="589042" cy="285635"/>
      </dsp:txXfrm>
    </dsp:sp>
    <dsp:sp modelId="{2DEE3676-3DD3-3943-9351-8AD14AD5AA9B}">
      <dsp:nvSpPr>
        <dsp:cNvPr id="0" name=""/>
        <dsp:cNvSpPr/>
      </dsp:nvSpPr>
      <dsp:spPr>
        <a:xfrm rot="3310531">
          <a:off x="2018435" y="664812"/>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665568"/>
        <a:ext cx="21252" cy="21252"/>
      </dsp:txXfrm>
    </dsp:sp>
    <dsp:sp modelId="{B9F3DEE1-E14E-0D4F-B8C2-C4EE935E46AE}">
      <dsp:nvSpPr>
        <dsp:cNvPr id="0" name=""/>
        <dsp:cNvSpPr/>
      </dsp:nvSpPr>
      <dsp:spPr>
        <a:xfrm>
          <a:off x="2352318" y="698950"/>
          <a:ext cx="606814" cy="30340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security-</a:t>
          </a:r>
          <a:r>
            <a:rPr lang="en-US" sz="900" kern="1200" dirty="0" err="1" smtClean="0"/>
            <a:t>pkg</a:t>
          </a:r>
          <a:endParaRPr lang="en-US" sz="900" kern="1200" dirty="0"/>
        </a:p>
      </dsp:txBody>
      <dsp:txXfrm>
        <a:off x="2361204" y="707836"/>
        <a:ext cx="589042" cy="285635"/>
      </dsp:txXfrm>
    </dsp:sp>
    <dsp:sp modelId="{1EC3626B-BB2F-D84A-BB70-8FB8F716C4B7}">
      <dsp:nvSpPr>
        <dsp:cNvPr id="0" name=""/>
        <dsp:cNvSpPr/>
      </dsp:nvSpPr>
      <dsp:spPr>
        <a:xfrm rot="2142401">
          <a:off x="1231956" y="1449879"/>
          <a:ext cx="298917" cy="22763"/>
        </a:xfrm>
        <a:custGeom>
          <a:avLst/>
          <a:gdLst/>
          <a:ahLst/>
          <a:cxnLst/>
          <a:rect l="0" t="0" r="0" b="0"/>
          <a:pathLst>
            <a:path>
              <a:moveTo>
                <a:pt x="0" y="11381"/>
              </a:moveTo>
              <a:lnTo>
                <a:pt x="29891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73942" y="1453788"/>
        <a:ext cx="14945" cy="14945"/>
      </dsp:txXfrm>
    </dsp:sp>
    <dsp:sp modelId="{FAB3633E-4908-0745-A6D0-2350DC18B916}">
      <dsp:nvSpPr>
        <dsp:cNvPr id="0" name=""/>
        <dsp:cNvSpPr/>
      </dsp:nvSpPr>
      <dsp:spPr>
        <a:xfrm>
          <a:off x="1502778" y="1396787"/>
          <a:ext cx="606814" cy="303407"/>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err="1" smtClean="0"/>
            <a:t>pkg</a:t>
          </a:r>
          <a:endParaRPr lang="en-US" sz="900" kern="1200" dirty="0"/>
        </a:p>
      </dsp:txBody>
      <dsp:txXfrm>
        <a:off x="1511664" y="1405673"/>
        <a:ext cx="589042" cy="285635"/>
      </dsp:txXfrm>
    </dsp:sp>
    <dsp:sp modelId="{4B855456-F0DB-AA47-A4B4-C8030E97E7AA}">
      <dsp:nvSpPr>
        <dsp:cNvPr id="0" name=""/>
        <dsp:cNvSpPr/>
      </dsp:nvSpPr>
      <dsp:spPr>
        <a:xfrm rot="18289469">
          <a:off x="2018435" y="1362649"/>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1363405"/>
        <a:ext cx="21252" cy="21252"/>
      </dsp:txXfrm>
    </dsp:sp>
    <dsp:sp modelId="{66764F56-BC03-8D4B-A249-E5EDB4541AD4}">
      <dsp:nvSpPr>
        <dsp:cNvPr id="0" name=""/>
        <dsp:cNvSpPr/>
      </dsp:nvSpPr>
      <dsp:spPr>
        <a:xfrm>
          <a:off x="2352318" y="1047868"/>
          <a:ext cx="606814" cy="303407"/>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err="1" smtClean="0"/>
            <a:t>fmt</a:t>
          </a:r>
          <a:endParaRPr lang="en-US" sz="900" kern="1200" dirty="0"/>
        </a:p>
      </dsp:txBody>
      <dsp:txXfrm>
        <a:off x="2361204" y="1056754"/>
        <a:ext cx="589042" cy="285635"/>
      </dsp:txXfrm>
    </dsp:sp>
    <dsp:sp modelId="{CCEE34B3-91F4-6146-BB4E-1BB5471D63F3}">
      <dsp:nvSpPr>
        <dsp:cNvPr id="0" name=""/>
        <dsp:cNvSpPr/>
      </dsp:nvSpPr>
      <dsp:spPr>
        <a:xfrm>
          <a:off x="2109593" y="1537109"/>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4887" y="1542422"/>
        <a:ext cx="12136" cy="12136"/>
      </dsp:txXfrm>
    </dsp:sp>
    <dsp:sp modelId="{8625D8D4-C721-114B-BA1C-E9D7CD9E713A}">
      <dsp:nvSpPr>
        <dsp:cNvPr id="0" name=""/>
        <dsp:cNvSpPr/>
      </dsp:nvSpPr>
      <dsp:spPr>
        <a:xfrm>
          <a:off x="2352318" y="1396787"/>
          <a:ext cx="606814" cy="303407"/>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recipe</a:t>
          </a:r>
          <a:endParaRPr lang="en-US" sz="900" kern="1200" dirty="0"/>
        </a:p>
      </dsp:txBody>
      <dsp:txXfrm>
        <a:off x="2361204" y="1405673"/>
        <a:ext cx="589042" cy="285635"/>
      </dsp:txXfrm>
    </dsp:sp>
    <dsp:sp modelId="{75DF0864-8FCD-474F-A98B-246628C24555}">
      <dsp:nvSpPr>
        <dsp:cNvPr id="0" name=""/>
        <dsp:cNvSpPr/>
      </dsp:nvSpPr>
      <dsp:spPr>
        <a:xfrm rot="3310531">
          <a:off x="2018435" y="1711568"/>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1712324"/>
        <a:ext cx="21252" cy="21252"/>
      </dsp:txXfrm>
    </dsp:sp>
    <dsp:sp modelId="{953F2696-B1D8-524A-A742-B16201510455}">
      <dsp:nvSpPr>
        <dsp:cNvPr id="0" name=""/>
        <dsp:cNvSpPr/>
      </dsp:nvSpPr>
      <dsp:spPr>
        <a:xfrm>
          <a:off x="2352318" y="1745705"/>
          <a:ext cx="606814" cy="30340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security</a:t>
          </a:r>
          <a:endParaRPr lang="en-US" sz="900" kern="1200" dirty="0"/>
        </a:p>
      </dsp:txBody>
      <dsp:txXfrm>
        <a:off x="2361204" y="1754591"/>
        <a:ext cx="589042" cy="285635"/>
      </dsp:txXfrm>
    </dsp:sp>
    <dsp:sp modelId="{0AE60012-E971-2040-96C9-942F43C6A580}">
      <dsp:nvSpPr>
        <dsp:cNvPr id="0" name=""/>
        <dsp:cNvSpPr/>
      </dsp:nvSpPr>
      <dsp:spPr>
        <a:xfrm rot="4467012">
          <a:off x="928696" y="1798798"/>
          <a:ext cx="905437" cy="22763"/>
        </a:xfrm>
        <a:custGeom>
          <a:avLst/>
          <a:gdLst/>
          <a:ahLst/>
          <a:cxnLst/>
          <a:rect l="0" t="0" r="0" b="0"/>
          <a:pathLst>
            <a:path>
              <a:moveTo>
                <a:pt x="0" y="11381"/>
              </a:moveTo>
              <a:lnTo>
                <a:pt x="90543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58779" y="1787544"/>
        <a:ext cx="45271" cy="45271"/>
      </dsp:txXfrm>
    </dsp:sp>
    <dsp:sp modelId="{302E0FC5-3EAE-FF4E-96A7-7561C3B381ED}">
      <dsp:nvSpPr>
        <dsp:cNvPr id="0" name=""/>
        <dsp:cNvSpPr/>
      </dsp:nvSpPr>
      <dsp:spPr>
        <a:xfrm>
          <a:off x="1502778" y="2094624"/>
          <a:ext cx="606814" cy="303407"/>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bin</a:t>
          </a:r>
          <a:endParaRPr lang="en-US" sz="900" kern="1200" dirty="0"/>
        </a:p>
      </dsp:txBody>
      <dsp:txXfrm>
        <a:off x="1511664" y="2103510"/>
        <a:ext cx="589042" cy="285635"/>
      </dsp:txXfrm>
    </dsp:sp>
    <dsp:sp modelId="{9B4DDFED-BB6B-3F47-B98F-693A339B5E86}">
      <dsp:nvSpPr>
        <dsp:cNvPr id="0" name=""/>
        <dsp:cNvSpPr/>
      </dsp:nvSpPr>
      <dsp:spPr>
        <a:xfrm>
          <a:off x="2109593" y="2234946"/>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4887" y="2240260"/>
        <a:ext cx="12136" cy="12136"/>
      </dsp:txXfrm>
    </dsp:sp>
    <dsp:sp modelId="{3ED6E3EA-9774-5F41-80B5-6A4BBBB1DD03}">
      <dsp:nvSpPr>
        <dsp:cNvPr id="0" name=""/>
        <dsp:cNvSpPr/>
      </dsp:nvSpPr>
      <dsp:spPr>
        <a:xfrm>
          <a:off x="2352318" y="2094624"/>
          <a:ext cx="606814" cy="303407"/>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awesome</a:t>
          </a:r>
          <a:endParaRPr lang="en-US" sz="900" kern="1200" dirty="0"/>
        </a:p>
      </dsp:txBody>
      <dsp:txXfrm>
        <a:off x="2361204" y="2103510"/>
        <a:ext cx="589042" cy="2856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6/15/17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6/15/17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6/15/17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6/15/17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6/15/17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6/15/17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6/15/17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3877758"/>
            <a:ext cx="6846124" cy="648013"/>
            <a:chOff x="723601" y="5170341"/>
            <a:chExt cx="6846124" cy="86401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412644"/>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438462"/>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4681832"/>
            <a:ext cx="8227946"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9" y="1200150"/>
            <a:ext cx="3843771" cy="1208009"/>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8" y="1212813"/>
            <a:ext cx="3761185" cy="1433636"/>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4" y="1832870"/>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4" y="2178375"/>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4" y="2523881"/>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4" y="2869386"/>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4" y="3214892"/>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4" y="3560397"/>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4" y="1487364"/>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9" y="3560397"/>
            <a:ext cx="257685"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9" y="1487364"/>
            <a:ext cx="257685" cy="17096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1658326"/>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003832"/>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2349337"/>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2694843"/>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3040348"/>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3385854"/>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1" y="165832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2" y="3896317"/>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2" y="1823284"/>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4" y="199424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3" y="3893445"/>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3" y="1820412"/>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5" y="1991374"/>
            <a:ext cx="1" cy="4567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471788"/>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471788"/>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2448081"/>
            <a:ext cx="257686" cy="17486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2"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7" y="2272319"/>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6"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2272319"/>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2622944"/>
            <a:ext cx="1276156" cy="3589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1" y="1601411"/>
            <a:ext cx="1" cy="1907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3" y="289951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3" y="3245340"/>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3" y="359898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3" y="3952632"/>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2" y="1430450"/>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510818" y="2695579"/>
            <a:ext cx="334598"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3416302"/>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3769948"/>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215420"/>
            <a:ext cx="862948" cy="264014"/>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2286490"/>
            <a:ext cx="0" cy="61302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3070473"/>
            <a:ext cx="0" cy="17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5"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4" y="2215420"/>
            <a:ext cx="989947" cy="264014"/>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2" y="2215420"/>
            <a:ext cx="970411" cy="26401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443900" y="2625728"/>
            <a:ext cx="321894"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68439" y="2635497"/>
            <a:ext cx="321894"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2286490"/>
            <a:ext cx="635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65029" y="2779837"/>
            <a:ext cx="207594"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63156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9" y="2319381"/>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3107091"/>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47968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85227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2264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1" y="2005788"/>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802528"/>
            <a:ext cx="0" cy="203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182749" y="2584859"/>
            <a:ext cx="702230"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397426"/>
            <a:ext cx="0" cy="234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278052"/>
            <a:ext cx="0" cy="201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650644"/>
            <a:ext cx="0" cy="2016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4"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828337" y="2430665"/>
            <a:ext cx="287111"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9" y="2076858"/>
            <a:ext cx="1131913" cy="242522"/>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7" y="23387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076858"/>
            <a:ext cx="684616" cy="261891"/>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3" y="2409819"/>
            <a:ext cx="684615" cy="324679"/>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8" y="2409820"/>
            <a:ext cx="1007985" cy="324679"/>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2905460"/>
            <a:ext cx="0" cy="20163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2286490"/>
            <a:ext cx="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68204" y="2781424"/>
            <a:ext cx="207594"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7" y="173480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7" y="245486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7" y="296444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7" y="333888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7" y="3713328"/>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7" y="13603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5" y="2109247"/>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190576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74430" y="2321664"/>
            <a:ext cx="445511"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409288" y="2793549"/>
            <a:ext cx="338617"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1531326"/>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313540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3509848"/>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76855" y="2351540"/>
            <a:ext cx="203480"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180318"/>
            <a:ext cx="618718" cy="86960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40" y="4687186"/>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3114454"/>
            <a:ext cx="4323816" cy="1304474"/>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1" y="3957399"/>
            <a:ext cx="4383867" cy="637224"/>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7" y="2522002"/>
            <a:ext cx="4369671" cy="965022"/>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40" y="4687186"/>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227587"/>
            <a:ext cx="4788292" cy="1284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381579"/>
            <a:ext cx="661046" cy="669980"/>
          </a:xfrm>
          <a:prstGeom prst="rect">
            <a:avLst/>
          </a:prstGeom>
        </p:spPr>
      </p:pic>
      <p:pic>
        <p:nvPicPr>
          <p:cNvPr id="10" name="Picture 9"/>
          <p:cNvPicPr>
            <a:picLocks noChangeAspect="1"/>
          </p:cNvPicPr>
          <p:nvPr/>
        </p:nvPicPr>
        <p:blipFill>
          <a:blip r:embed="rId2"/>
          <a:stretch>
            <a:fillRect/>
          </a:stretch>
        </p:blipFill>
        <p:spPr>
          <a:xfrm>
            <a:off x="3459301" y="1381579"/>
            <a:ext cx="661046" cy="669980"/>
          </a:xfrm>
          <a:prstGeom prst="rect">
            <a:avLst/>
          </a:prstGeom>
        </p:spPr>
      </p:pic>
      <p:pic>
        <p:nvPicPr>
          <p:cNvPr id="11" name="Picture 10"/>
          <p:cNvPicPr>
            <a:picLocks noChangeAspect="1"/>
          </p:cNvPicPr>
          <p:nvPr/>
        </p:nvPicPr>
        <p:blipFill>
          <a:blip r:embed="rId2"/>
          <a:stretch>
            <a:fillRect/>
          </a:stretch>
        </p:blipFill>
        <p:spPr>
          <a:xfrm>
            <a:off x="5130211" y="1381579"/>
            <a:ext cx="661046" cy="669980"/>
          </a:xfrm>
          <a:prstGeom prst="rect">
            <a:avLst/>
          </a:prstGeom>
        </p:spPr>
      </p:pic>
      <p:pic>
        <p:nvPicPr>
          <p:cNvPr id="12" name="Picture 11"/>
          <p:cNvPicPr>
            <a:picLocks noChangeAspect="1"/>
          </p:cNvPicPr>
          <p:nvPr/>
        </p:nvPicPr>
        <p:blipFill>
          <a:blip r:embed="rId2"/>
          <a:stretch>
            <a:fillRect/>
          </a:stretch>
        </p:blipFill>
        <p:spPr>
          <a:xfrm>
            <a:off x="6107600" y="1381579"/>
            <a:ext cx="661046" cy="669980"/>
          </a:xfrm>
          <a:prstGeom prst="rect">
            <a:avLst/>
          </a:prstGeom>
        </p:spPr>
      </p:pic>
      <p:sp>
        <p:nvSpPr>
          <p:cNvPr id="13" name="TextBox 12"/>
          <p:cNvSpPr txBox="1"/>
          <p:nvPr/>
        </p:nvSpPr>
        <p:spPr>
          <a:xfrm>
            <a:off x="4006902" y="2150751"/>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2899962"/>
            <a:ext cx="1555754" cy="1576778"/>
          </a:xfrm>
          <a:prstGeom prst="rect">
            <a:avLst/>
          </a:prstGeom>
        </p:spPr>
      </p:pic>
      <p:sp>
        <p:nvSpPr>
          <p:cNvPr id="17" name="Diamond 16"/>
          <p:cNvSpPr/>
          <p:nvPr/>
        </p:nvSpPr>
        <p:spPr>
          <a:xfrm>
            <a:off x="1240318"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3159287"/>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3" y="3055271"/>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3055271"/>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3055271"/>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9"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4" y="3055271"/>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8"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2"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6"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1678483"/>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3527708"/>
          <a:ext cx="6096000" cy="1127759"/>
        </p:xfrm>
        <a:graphic>
          <a:graphicData uri="http://schemas.openxmlformats.org/drawingml/2006/table">
            <a:tbl>
              <a:tblPr firstRow="1" bandRow="1">
                <a:tableStyleId>{5C22544A-7EE6-4342-B048-85BDC9FD1C3A}</a:tableStyleId>
              </a:tblPr>
              <a:tblGrid>
                <a:gridCol w="3048000"/>
                <a:gridCol w="3048000"/>
              </a:tblGrid>
              <a:tr h="278130">
                <a:tc>
                  <a:txBody>
                    <a:bodyPr/>
                    <a:lstStyle/>
                    <a:p>
                      <a:r>
                        <a:rPr lang="en-US" sz="1400" dirty="0" smtClean="0"/>
                        <a:t>Import Declaration</a:t>
                      </a:r>
                      <a:endParaRPr lang="en-US" sz="1400" dirty="0"/>
                    </a:p>
                  </a:txBody>
                  <a:tcPr marT="34290" marB="34290"/>
                </a:tc>
                <a:tc>
                  <a:txBody>
                    <a:bodyPr/>
                    <a:lstStyle/>
                    <a:p>
                      <a:r>
                        <a:rPr lang="en-US" sz="1400" dirty="0" smtClean="0"/>
                        <a:t>Local Name of Sin</a:t>
                      </a:r>
                      <a:endParaRPr lang="en-US" sz="1400" dirty="0"/>
                    </a:p>
                  </a:txBody>
                  <a:tcPr marT="34290" marB="34290"/>
                </a:tc>
              </a:tr>
              <a:tr h="278130">
                <a:tc>
                  <a:txBody>
                    <a:bodyPr/>
                    <a:lstStyle/>
                    <a:p>
                      <a:r>
                        <a:rPr lang="en-US" sz="1400" dirty="0" smtClean="0"/>
                        <a:t>import “lib/</a:t>
                      </a:r>
                      <a:r>
                        <a:rPr lang="en-US" sz="1400" dirty="0" smtClean="0">
                          <a:solidFill>
                            <a:srgbClr val="3366FF"/>
                          </a:solidFill>
                        </a:rPr>
                        <a:t>math</a:t>
                      </a:r>
                      <a:r>
                        <a:rPr lang="en-US" sz="1400" dirty="0" smtClean="0"/>
                        <a:t>”</a:t>
                      </a:r>
                      <a:endParaRPr lang="en-US" sz="1400" dirty="0"/>
                    </a:p>
                  </a:txBody>
                  <a:tcPr marT="34290" marB="34290"/>
                </a:tc>
                <a:tc>
                  <a:txBody>
                    <a:bodyPr/>
                    <a:lstStyle/>
                    <a:p>
                      <a:r>
                        <a:rPr lang="en-US" sz="1400" dirty="0" err="1" smtClean="0">
                          <a:solidFill>
                            <a:srgbClr val="3366FF"/>
                          </a:solidFill>
                        </a:rPr>
                        <a:t>math.Sin</a:t>
                      </a:r>
                      <a:endParaRPr lang="en-US" sz="1400" dirty="0">
                        <a:solidFill>
                          <a:srgbClr val="3366FF"/>
                        </a:solidFill>
                      </a:endParaRPr>
                    </a:p>
                  </a:txBody>
                  <a:tcPr marT="34290" marB="34290"/>
                </a:tc>
              </a:tr>
              <a:tr h="278130">
                <a:tc>
                  <a:txBody>
                    <a:bodyPr/>
                    <a:lstStyle/>
                    <a:p>
                      <a:r>
                        <a:rPr lang="en-US" sz="1400" dirty="0" smtClean="0"/>
                        <a:t>import</a:t>
                      </a:r>
                      <a:r>
                        <a:rPr lang="en-US" sz="1400" baseline="0" dirty="0" smtClean="0"/>
                        <a:t> </a:t>
                      </a:r>
                      <a:r>
                        <a:rPr lang="en-US" sz="1400" baseline="0" dirty="0" smtClean="0">
                          <a:solidFill>
                            <a:srgbClr val="C0504D"/>
                          </a:solidFill>
                        </a:rPr>
                        <a:t>m</a:t>
                      </a:r>
                      <a:r>
                        <a:rPr lang="en-US" sz="1400" baseline="0" dirty="0" smtClean="0"/>
                        <a:t> “lib/math”</a:t>
                      </a:r>
                      <a:endParaRPr lang="en-US" sz="1400" dirty="0"/>
                    </a:p>
                  </a:txBody>
                  <a:tcPr marT="34290" marB="34290"/>
                </a:tc>
                <a:tc>
                  <a:txBody>
                    <a:bodyPr/>
                    <a:lstStyle/>
                    <a:p>
                      <a:r>
                        <a:rPr lang="en-US" sz="1400" dirty="0" err="1" smtClean="0">
                          <a:solidFill>
                            <a:srgbClr val="C0504D"/>
                          </a:solidFill>
                        </a:rPr>
                        <a:t>m</a:t>
                      </a:r>
                      <a:r>
                        <a:rPr lang="en-US" sz="1400" dirty="0" err="1" smtClean="0"/>
                        <a:t>.Sin</a:t>
                      </a:r>
                      <a:endParaRPr lang="en-US" sz="1400" dirty="0"/>
                    </a:p>
                  </a:txBody>
                  <a:tcPr marT="34290" marB="34290"/>
                </a:tc>
              </a:tr>
              <a:tr h="278130">
                <a:tc>
                  <a:txBody>
                    <a:bodyPr/>
                    <a:lstStyle/>
                    <a:p>
                      <a:r>
                        <a:rPr lang="en-US" sz="1400" dirty="0" smtClean="0"/>
                        <a:t>import </a:t>
                      </a:r>
                      <a:r>
                        <a:rPr lang="en-US" sz="1400" dirty="0" smtClean="0">
                          <a:solidFill>
                            <a:srgbClr val="FF0000"/>
                          </a:solidFill>
                        </a:rPr>
                        <a:t>.</a:t>
                      </a:r>
                      <a:r>
                        <a:rPr lang="en-US" sz="1400" dirty="0" smtClean="0"/>
                        <a:t> “lib/math”</a:t>
                      </a:r>
                      <a:endParaRPr lang="en-US" sz="1400" dirty="0"/>
                    </a:p>
                  </a:txBody>
                  <a:tcPr marT="34290" marB="34290"/>
                </a:tc>
                <a:tc>
                  <a:txBody>
                    <a:bodyPr/>
                    <a:lstStyle/>
                    <a:p>
                      <a:r>
                        <a:rPr lang="en-US" sz="1400" dirty="0" smtClean="0">
                          <a:solidFill>
                            <a:srgbClr val="FF0000"/>
                          </a:solidFill>
                        </a:rPr>
                        <a:t>Sin</a:t>
                      </a:r>
                      <a:endParaRPr lang="en-US" sz="1400" dirty="0">
                        <a:solidFill>
                          <a:srgbClr val="FF0000"/>
                        </a:solidFill>
                      </a:endParaRPr>
                    </a:p>
                  </a:txBody>
                  <a:tcPr marT="34290" marB="34290"/>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449986"/>
            <a:ext cx="4788292" cy="937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5" y="2387642"/>
            <a:ext cx="4403107" cy="3860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5" y="1557820"/>
            <a:ext cx="1167481" cy="1183262"/>
          </a:xfrm>
          <a:prstGeom prst="rect">
            <a:avLst/>
          </a:prstGeom>
        </p:spPr>
      </p:pic>
      <p:pic>
        <p:nvPicPr>
          <p:cNvPr id="11" name="Picture 10"/>
          <p:cNvPicPr>
            <a:picLocks noChangeAspect="1"/>
          </p:cNvPicPr>
          <p:nvPr/>
        </p:nvPicPr>
        <p:blipFill>
          <a:blip r:embed="rId2"/>
          <a:stretch>
            <a:fillRect/>
          </a:stretch>
        </p:blipFill>
        <p:spPr>
          <a:xfrm>
            <a:off x="4099528" y="1556958"/>
            <a:ext cx="1160744" cy="1176434"/>
          </a:xfrm>
          <a:prstGeom prst="rect">
            <a:avLst/>
          </a:prstGeom>
        </p:spPr>
      </p:pic>
      <p:sp>
        <p:nvSpPr>
          <p:cNvPr id="13" name="TextBox 12"/>
          <p:cNvSpPr txBox="1"/>
          <p:nvPr/>
        </p:nvSpPr>
        <p:spPr>
          <a:xfrm>
            <a:off x="3977085" y="1172987"/>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5" y="3056515"/>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3056515"/>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3056515"/>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6" y="3056515"/>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1557819"/>
            <a:ext cx="1159894" cy="1175573"/>
          </a:xfrm>
          <a:prstGeom prst="rect">
            <a:avLst/>
          </a:prstGeom>
        </p:spPr>
      </p:pic>
      <p:sp>
        <p:nvSpPr>
          <p:cNvPr id="36" name="Oval 35"/>
          <p:cNvSpPr/>
          <p:nvPr/>
        </p:nvSpPr>
        <p:spPr>
          <a:xfrm>
            <a:off x="5822776" y="1849331"/>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2" y="2076814"/>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1744149"/>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014534"/>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2433246"/>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9" y="206295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6"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8"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3" y="2422498"/>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2422498"/>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2433246"/>
            <a:ext cx="1405868" cy="3001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5" y="238764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1744148"/>
            <a:ext cx="1405868" cy="332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063229"/>
            <a:ext cx="7290024" cy="25580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6" y="1291581"/>
            <a:ext cx="1778289" cy="9156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80" y="1381579"/>
            <a:ext cx="500055" cy="506813"/>
          </a:xfrm>
          <a:prstGeom prst="rect">
            <a:avLst/>
          </a:prstGeom>
        </p:spPr>
      </p:pic>
      <p:pic>
        <p:nvPicPr>
          <p:cNvPr id="6" name="Picture 5"/>
          <p:cNvPicPr>
            <a:picLocks noChangeAspect="1"/>
          </p:cNvPicPr>
          <p:nvPr/>
        </p:nvPicPr>
        <p:blipFill>
          <a:blip r:embed="rId2"/>
          <a:stretch>
            <a:fillRect/>
          </a:stretch>
        </p:blipFill>
        <p:spPr>
          <a:xfrm>
            <a:off x="2486911" y="1381579"/>
            <a:ext cx="500055" cy="506813"/>
          </a:xfrm>
          <a:prstGeom prst="rect">
            <a:avLst/>
          </a:prstGeom>
        </p:spPr>
      </p:pic>
      <p:sp>
        <p:nvSpPr>
          <p:cNvPr id="10" name="TextBox 9"/>
          <p:cNvSpPr txBox="1"/>
          <p:nvPr/>
        </p:nvSpPr>
        <p:spPr>
          <a:xfrm>
            <a:off x="2109730" y="1502292"/>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3810156"/>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6" y="1888392"/>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3" y="1291581"/>
            <a:ext cx="1778289" cy="9156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3" y="1888392"/>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8" y="1291581"/>
            <a:ext cx="1778289" cy="9156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8" y="1888392"/>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8" y="2456161"/>
            <a:ext cx="1778289" cy="9156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2" y="2546159"/>
            <a:ext cx="500055" cy="506813"/>
          </a:xfrm>
          <a:prstGeom prst="rect">
            <a:avLst/>
          </a:prstGeom>
        </p:spPr>
      </p:pic>
      <p:pic>
        <p:nvPicPr>
          <p:cNvPr id="27" name="Picture 26"/>
          <p:cNvPicPr>
            <a:picLocks noChangeAspect="1"/>
          </p:cNvPicPr>
          <p:nvPr/>
        </p:nvPicPr>
        <p:blipFill>
          <a:blip r:embed="rId2"/>
          <a:stretch>
            <a:fillRect/>
          </a:stretch>
        </p:blipFill>
        <p:spPr>
          <a:xfrm>
            <a:off x="2483733" y="2546159"/>
            <a:ext cx="500055" cy="506813"/>
          </a:xfrm>
          <a:prstGeom prst="rect">
            <a:avLst/>
          </a:prstGeom>
        </p:spPr>
      </p:pic>
      <p:sp>
        <p:nvSpPr>
          <p:cNvPr id="28" name="TextBox 27"/>
          <p:cNvSpPr txBox="1"/>
          <p:nvPr/>
        </p:nvSpPr>
        <p:spPr>
          <a:xfrm>
            <a:off x="2106552" y="2666872"/>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8" y="3052972"/>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2456161"/>
            <a:ext cx="1778289" cy="9156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10" y="2456161"/>
            <a:ext cx="1778289" cy="9156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3040314"/>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8" y="3027656"/>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063229"/>
            <a:ext cx="16784" cy="25580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2313518"/>
            <a:ext cx="2681884" cy="938124"/>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7" y="3158095"/>
            <a:ext cx="510223" cy="1870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2" y="1976413"/>
            <a:ext cx="1700819" cy="7217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4" y="2197035"/>
            <a:ext cx="452459" cy="2329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245241"/>
            <a:ext cx="391636" cy="18194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330922"/>
          <a:ext cx="4461912" cy="2399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2780893"/>
            <a:ext cx="805114" cy="19559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7" y="39081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8" y="3251642"/>
            <a:ext cx="3329972" cy="841126"/>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22712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1" y="243519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2887731"/>
            <a:ext cx="9144000" cy="1303518"/>
          </a:xfrm>
          <a:prstGeom prst="rect">
            <a:avLst/>
          </a:prstGeom>
        </p:spPr>
      </p:pic>
      <p:pic>
        <p:nvPicPr>
          <p:cNvPr id="16" name="Picture 15"/>
          <p:cNvPicPr>
            <a:picLocks noChangeAspect="1"/>
          </p:cNvPicPr>
          <p:nvPr/>
        </p:nvPicPr>
        <p:blipFill>
          <a:blip r:embed="rId3"/>
          <a:stretch>
            <a:fillRect/>
          </a:stretch>
        </p:blipFill>
        <p:spPr>
          <a:xfrm>
            <a:off x="1722784" y="4191249"/>
            <a:ext cx="7421216" cy="45669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91130" y="-1733675"/>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017606"/>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192994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2" y="1635643"/>
            <a:ext cx="6407385" cy="221467"/>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243548"/>
            <a:ext cx="9144000" cy="2274616"/>
          </a:xfrm>
          <a:prstGeom prst="rect">
            <a:avLst/>
          </a:prstGeom>
        </p:spPr>
      </p:pic>
      <p:pic>
        <p:nvPicPr>
          <p:cNvPr id="17" name="Picture 16"/>
          <p:cNvPicPr>
            <a:picLocks noChangeAspect="1"/>
          </p:cNvPicPr>
          <p:nvPr/>
        </p:nvPicPr>
        <p:blipFill>
          <a:blip r:embed="rId3"/>
          <a:stretch>
            <a:fillRect/>
          </a:stretch>
        </p:blipFill>
        <p:spPr>
          <a:xfrm>
            <a:off x="1789612" y="4518163"/>
            <a:ext cx="7354388" cy="625337"/>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8" y="2152777"/>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52367" y="634843"/>
            <a:ext cx="161747"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7" y="3909580"/>
            <a:ext cx="1021877" cy="768594"/>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126867" y="2710823"/>
            <a:ext cx="161747"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9" y="3935928"/>
            <a:ext cx="1018477" cy="775376"/>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77867" y="2710823"/>
            <a:ext cx="161747"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sp>
        <p:nvSpPr>
          <p:cNvPr id="75" name="Rectangle 74"/>
          <p:cNvSpPr/>
          <p:nvPr/>
        </p:nvSpPr>
        <p:spPr>
          <a:xfrm>
            <a:off x="2008983" y="3113886"/>
            <a:ext cx="4848513" cy="1006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3" y="3404579"/>
            <a:ext cx="2397515" cy="869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4" y="3404578"/>
            <a:ext cx="2410121" cy="869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59130" y="2557303"/>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5" y="43649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71451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723828" y="2606810"/>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709215"/>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7" y="3900158"/>
            <a:ext cx="19006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59130" y="2638175"/>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5" y="4445806"/>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3900158"/>
            <a:ext cx="3377914"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grpSp>
        <p:nvGrpSpPr>
          <p:cNvPr id="7" name="Group 6"/>
          <p:cNvGrpSpPr/>
          <p:nvPr/>
        </p:nvGrpSpPr>
        <p:grpSpPr>
          <a:xfrm>
            <a:off x="2008983" y="2152777"/>
            <a:ext cx="4848515" cy="1061770"/>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3" y="3715622"/>
            <a:ext cx="4848513" cy="962552"/>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5" y="3715622"/>
            <a:ext cx="2410123" cy="995682"/>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39149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10" y="4174450"/>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52469" y="2407951"/>
            <a:ext cx="161747"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5" y="338619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6" y="3888464"/>
            <a:ext cx="3371253" cy="8696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063643"/>
            <a:ext cx="9144000" cy="995516"/>
          </a:xfrm>
          <a:prstGeom prst="rect">
            <a:avLst/>
          </a:prstGeom>
        </p:spPr>
      </p:pic>
      <p:grpSp>
        <p:nvGrpSpPr>
          <p:cNvPr id="47" name="Group 46"/>
          <p:cNvGrpSpPr/>
          <p:nvPr/>
        </p:nvGrpSpPr>
        <p:grpSpPr>
          <a:xfrm>
            <a:off x="4299839" y="2189083"/>
            <a:ext cx="1018477" cy="774485"/>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717167" y="2214871"/>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3299227"/>
            <a:ext cx="33712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7"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3" y="256437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34508" y="3122257"/>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3703324"/>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3924791"/>
            <a:ext cx="933578"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89601" y="365381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2" y="4449915"/>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244462"/>
            <a:ext cx="6921500" cy="47625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5" y="2411471"/>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62030" y="2969349"/>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3550416"/>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5" y="3771883"/>
            <a:ext cx="91581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3017123"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4" y="4297007"/>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6" y="2411471"/>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97516" y="2741944"/>
            <a:ext cx="161747"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35504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6" y="3771883"/>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225204"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5" y="4297007"/>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113596"/>
            <a:ext cx="5803900" cy="1076325"/>
          </a:xfrm>
          <a:prstGeom prst="rect">
            <a:avLst/>
          </a:prstGeom>
        </p:spPr>
      </p:pic>
      <p:sp>
        <p:nvSpPr>
          <p:cNvPr id="7" name="Striped Right Arrow 6"/>
          <p:cNvSpPr/>
          <p:nvPr/>
        </p:nvSpPr>
        <p:spPr>
          <a:xfrm>
            <a:off x="4284870" y="3275772"/>
            <a:ext cx="750956" cy="306456"/>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9" y="239968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94424" y="2966450"/>
            <a:ext cx="161747"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2" y="3760101"/>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58400" y="348912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1" y="4285225"/>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2" y="2409689"/>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31856" y="2231010"/>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3" y="377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41852" y="3007668"/>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9" y="4295225"/>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2" y="3239154"/>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6" y="3233906"/>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2399689"/>
            <a:ext cx="1455192" cy="774485"/>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59533" y="2221009"/>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90" y="376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69529" y="2997667"/>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6" y="4285225"/>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3376917"/>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3376917"/>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3376917"/>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1" y="2171982"/>
            <a:ext cx="3679875"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3162332"/>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3162332"/>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3162332"/>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385720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385720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385720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451125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451125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451125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20" y="2957286"/>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3652157"/>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2" y="4347028"/>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200150"/>
          <a:ext cx="8229600" cy="19735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Intent</a:t>
                      </a:r>
                      <a:endParaRPr lang="en-US" sz="1400" dirty="0"/>
                    </a:p>
                  </a:txBody>
                  <a:tcPr marT="34290" marB="34290"/>
                </a:tc>
                <a:tc>
                  <a:txBody>
                    <a:bodyPr/>
                    <a:lstStyle/>
                    <a:p>
                      <a:endParaRPr lang="en-US" sz="1400" dirty="0"/>
                    </a:p>
                  </a:txBody>
                  <a:tcPr marT="34290" marB="34290"/>
                </a:tc>
              </a:tr>
              <a:tr h="278130">
                <a:tc>
                  <a:txBody>
                    <a:bodyPr/>
                    <a:lstStyle/>
                    <a:p>
                      <a:r>
                        <a:rPr lang="en-US" sz="1400" dirty="0" smtClean="0"/>
                        <a:t>Construct</a:t>
                      </a:r>
                      <a:endParaRPr lang="en-US" sz="1400" dirty="0"/>
                    </a:p>
                  </a:txBody>
                  <a:tcPr marT="34290" marB="34290"/>
                </a:tc>
                <a:tc>
                  <a:txBody>
                    <a:bodyPr/>
                    <a:lstStyle/>
                    <a:p>
                      <a:r>
                        <a:rPr lang="en-US" sz="1400" dirty="0" smtClean="0"/>
                        <a:t>m</a:t>
                      </a:r>
                      <a:r>
                        <a:rPr lang="en-US" sz="1400" baseline="0" dirty="0" smtClean="0"/>
                        <a:t> := map[key]value{}</a:t>
                      </a:r>
                      <a:endParaRPr lang="en-US" sz="1400" dirty="0"/>
                    </a:p>
                  </a:txBody>
                  <a:tcPr marT="34290" marB="34290"/>
                </a:tc>
              </a:tr>
              <a:tr h="278130">
                <a:tc>
                  <a:txBody>
                    <a:bodyPr/>
                    <a:lstStyle/>
                    <a:p>
                      <a:r>
                        <a:rPr lang="en-US" sz="1400" dirty="0" smtClean="0"/>
                        <a:t>Insert</a:t>
                      </a:r>
                      <a:endParaRPr lang="en-US" sz="1400" dirty="0"/>
                    </a:p>
                  </a:txBody>
                  <a:tcPr marT="34290" marB="34290"/>
                </a:tc>
                <a:tc>
                  <a:txBody>
                    <a:bodyPr/>
                    <a:lstStyle/>
                    <a:p>
                      <a:r>
                        <a:rPr lang="en-US" sz="1400" dirty="0" smtClean="0"/>
                        <a:t>m[k] = v</a:t>
                      </a:r>
                      <a:endParaRPr lang="en-US" sz="1400" dirty="0"/>
                    </a:p>
                  </a:txBody>
                  <a:tcPr marT="34290" marB="34290"/>
                </a:tc>
              </a:tr>
              <a:tr h="278130">
                <a:tc>
                  <a:txBody>
                    <a:bodyPr/>
                    <a:lstStyle/>
                    <a:p>
                      <a:r>
                        <a:rPr lang="en-US" sz="1400" dirty="0" smtClean="0"/>
                        <a:t>Lookup</a:t>
                      </a:r>
                      <a:endParaRPr lang="en-US" sz="1400" dirty="0"/>
                    </a:p>
                  </a:txBody>
                  <a:tcPr marT="34290" marB="34290"/>
                </a:tc>
                <a:tc>
                  <a:txBody>
                    <a:bodyPr/>
                    <a:lstStyle/>
                    <a:p>
                      <a:r>
                        <a:rPr lang="en-US" sz="1400" dirty="0" smtClean="0"/>
                        <a:t>v</a:t>
                      </a:r>
                      <a:r>
                        <a:rPr lang="en-US" sz="1400" baseline="0" dirty="0" smtClean="0"/>
                        <a:t> = m</a:t>
                      </a:r>
                      <a:r>
                        <a:rPr lang="en-US" sz="1400" dirty="0" smtClean="0"/>
                        <a:t>[k]</a:t>
                      </a:r>
                      <a:endParaRPr lang="en-US" sz="1400" dirty="0"/>
                    </a:p>
                  </a:txBody>
                  <a:tcPr marT="34290" marB="34290"/>
                </a:tc>
              </a:tr>
              <a:tr h="278130">
                <a:tc>
                  <a:txBody>
                    <a:bodyPr/>
                    <a:lstStyle/>
                    <a:p>
                      <a:r>
                        <a:rPr lang="en-US" sz="1400" dirty="0" smtClean="0"/>
                        <a:t>Delete</a:t>
                      </a:r>
                      <a:endParaRPr lang="en-US" sz="1400" dirty="0"/>
                    </a:p>
                  </a:txBody>
                  <a:tcPr marT="34290" marB="34290"/>
                </a:tc>
                <a:tc>
                  <a:txBody>
                    <a:bodyPr/>
                    <a:lstStyle/>
                    <a:p>
                      <a:r>
                        <a:rPr lang="en-US" sz="1400" dirty="0" smtClean="0"/>
                        <a:t>delete(m,</a:t>
                      </a:r>
                      <a:r>
                        <a:rPr lang="en-US" sz="1400" baseline="0" dirty="0" smtClean="0"/>
                        <a:t> k)</a:t>
                      </a:r>
                      <a:endParaRPr lang="en-US" sz="1400" dirty="0"/>
                    </a:p>
                  </a:txBody>
                  <a:tcPr marT="34290" marB="34290"/>
                </a:tc>
              </a:tr>
              <a:tr h="278130">
                <a:tc>
                  <a:txBody>
                    <a:bodyPr/>
                    <a:lstStyle/>
                    <a:p>
                      <a:r>
                        <a:rPr lang="en-US" sz="1400" dirty="0" smtClean="0"/>
                        <a:t>Iterate</a:t>
                      </a:r>
                      <a:endParaRPr lang="en-US" sz="1400" dirty="0"/>
                    </a:p>
                  </a:txBody>
                  <a:tcPr marT="34290" marB="34290"/>
                </a:tc>
                <a:tc>
                  <a:txBody>
                    <a:bodyPr/>
                    <a:lstStyle/>
                    <a:p>
                      <a:r>
                        <a:rPr lang="en-US" sz="1400" smtClean="0"/>
                        <a:t>for </a:t>
                      </a:r>
                      <a:r>
                        <a:rPr lang="en-US" sz="1400" dirty="0" smtClean="0"/>
                        <a:t>k, v := range m</a:t>
                      </a:r>
                      <a:endParaRPr lang="en-US" sz="1400" dirty="0"/>
                    </a:p>
                  </a:txBody>
                  <a:tcPr marT="34290" marB="34290"/>
                </a:tc>
              </a:tr>
              <a:tr h="278130">
                <a:tc>
                  <a:txBody>
                    <a:bodyPr/>
                    <a:lstStyle/>
                    <a:p>
                      <a:r>
                        <a:rPr lang="en-US" sz="1400" dirty="0" smtClean="0"/>
                        <a:t>Size</a:t>
                      </a:r>
                      <a:endParaRPr lang="en-US" sz="1400" dirty="0"/>
                    </a:p>
                  </a:txBody>
                  <a:tcPr marT="34290" marB="34290"/>
                </a:tc>
                <a:tc>
                  <a:txBody>
                    <a:bodyPr/>
                    <a:lstStyle/>
                    <a:p>
                      <a:r>
                        <a:rPr lang="en-US" sz="1400" dirty="0" err="1" smtClean="0"/>
                        <a:t>len</a:t>
                      </a:r>
                      <a:r>
                        <a:rPr lang="en-US" sz="1400" dirty="0" smtClean="0"/>
                        <a:t> m</a:t>
                      </a:r>
                      <a:endParaRPr lang="en-US" sz="1400" dirty="0"/>
                    </a:p>
                  </a:txBody>
                  <a:tcPr marT="34290" marB="34290"/>
                </a:tc>
              </a:tr>
            </a:tbl>
          </a:graphicData>
        </a:graphic>
      </p:graphicFrame>
      <p:sp>
        <p:nvSpPr>
          <p:cNvPr id="3" name="TextBox 2"/>
          <p:cNvSpPr txBox="1"/>
          <p:nvPr/>
        </p:nvSpPr>
        <p:spPr>
          <a:xfrm>
            <a:off x="1511874" y="3991208"/>
            <a:ext cx="5664907"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fontScale="85000" lnSpcReduction="2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3269528"/>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2637243"/>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030702"/>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42416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3855808"/>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1" y="2463274"/>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2" y="2133639"/>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1538686"/>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6" y="2318305"/>
            <a:ext cx="2418996" cy="329635"/>
          </a:xfrm>
          <a:prstGeom prst="bentConnector3">
            <a:avLst>
              <a:gd name="adj1" fmla="val 50000"/>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3467682"/>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2463273"/>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144331"/>
            <a:ext cx="25284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144331"/>
            <a:ext cx="344114" cy="5925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2463274"/>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4" y="2144332"/>
            <a:ext cx="241349"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2463274"/>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144331"/>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3861801"/>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22398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3827487"/>
            <a:ext cx="1563028" cy="754258"/>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3529927"/>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193073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200150"/>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200150"/>
          <a:ext cx="8229600" cy="84581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b="1" dirty="0" err="1" smtClean="0"/>
                        <a:t>chan</a:t>
                      </a:r>
                      <a:r>
                        <a:rPr lang="en-US" sz="1400" b="1" dirty="0" smtClean="0"/>
                        <a:t>&lt;- T</a:t>
                      </a:r>
                      <a:endParaRPr lang="en-US" sz="1400" b="1" dirty="0"/>
                    </a:p>
                  </a:txBody>
                  <a:tcPr marT="34290" marB="34290"/>
                </a:tc>
                <a:tc>
                  <a:txBody>
                    <a:bodyPr/>
                    <a:lstStyle/>
                    <a:p>
                      <a:r>
                        <a:rPr lang="en-US" sz="1400" b="1" dirty="0" smtClean="0"/>
                        <a:t>Allows</a:t>
                      </a:r>
                      <a:r>
                        <a:rPr lang="en-US" sz="1400" b="1" baseline="0" dirty="0" smtClean="0"/>
                        <a:t> </a:t>
                      </a:r>
                      <a:r>
                        <a:rPr lang="en-US" sz="1400" b="1" i="1" u="sng" baseline="0" dirty="0" smtClean="0"/>
                        <a:t>only</a:t>
                      </a:r>
                      <a:r>
                        <a:rPr lang="en-US" sz="1400" b="1" baseline="0" dirty="0" smtClean="0"/>
                        <a:t> sending of values of type T</a:t>
                      </a:r>
                      <a:endParaRPr lang="en-US" sz="1400" b="1" dirty="0"/>
                    </a:p>
                  </a:txBody>
                  <a:tcPr marT="34290" marB="34290"/>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200150"/>
          <a:ext cx="8229600" cy="112775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dirty="0" err="1" smtClean="0"/>
                        <a:t>chan</a:t>
                      </a:r>
                      <a:r>
                        <a:rPr lang="en-US" sz="1400" dirty="0" smtClean="0"/>
                        <a:t>&lt;- T</a:t>
                      </a:r>
                      <a:endParaRPr lang="en-US" sz="1400" dirty="0"/>
                    </a:p>
                  </a:txBody>
                  <a:tcPr marT="34290" marB="34290"/>
                </a:tc>
                <a:tc>
                  <a:txBody>
                    <a:bodyPr/>
                    <a:lstStyle/>
                    <a:p>
                      <a:r>
                        <a:rPr lang="en-US" sz="1400" dirty="0" smtClean="0"/>
                        <a:t>Allows</a:t>
                      </a:r>
                      <a:r>
                        <a:rPr lang="en-US" sz="1400" baseline="0" dirty="0" smtClean="0"/>
                        <a:t> </a:t>
                      </a:r>
                      <a:r>
                        <a:rPr lang="en-US" sz="1400" b="1" baseline="0" dirty="0" smtClean="0"/>
                        <a:t>only</a:t>
                      </a:r>
                      <a:r>
                        <a:rPr lang="en-US" sz="1400" baseline="0" dirty="0" smtClean="0"/>
                        <a:t> sending of values of type T</a:t>
                      </a:r>
                      <a:endParaRPr lang="en-US" sz="1400" dirty="0"/>
                    </a:p>
                  </a:txBody>
                  <a:tcPr marT="34290" marB="34290"/>
                </a:tc>
              </a:tr>
              <a:tr h="278130">
                <a:tc>
                  <a:txBody>
                    <a:bodyPr/>
                    <a:lstStyle/>
                    <a:p>
                      <a:r>
                        <a:rPr lang="en-US" sz="1400" b="1" dirty="0" smtClean="0"/>
                        <a:t>&lt;-</a:t>
                      </a:r>
                      <a:r>
                        <a:rPr lang="en-US" sz="1400" b="1" dirty="0" err="1" smtClean="0"/>
                        <a:t>chan</a:t>
                      </a:r>
                      <a:r>
                        <a:rPr lang="en-US" sz="1400" b="1" dirty="0" smtClean="0"/>
                        <a:t> T</a:t>
                      </a:r>
                      <a:endParaRPr lang="en-US" sz="1400" b="1" dirty="0"/>
                    </a:p>
                  </a:txBody>
                  <a:tcPr marT="34290" marB="34290"/>
                </a:tc>
                <a:tc>
                  <a:txBody>
                    <a:bodyPr/>
                    <a:lstStyle/>
                    <a:p>
                      <a:r>
                        <a:rPr lang="en-US" sz="1400" b="1" dirty="0" smtClean="0"/>
                        <a:t>Allows </a:t>
                      </a:r>
                      <a:r>
                        <a:rPr lang="en-US" sz="1400" b="1" i="1" u="sng" dirty="0" smtClean="0"/>
                        <a:t>only</a:t>
                      </a:r>
                      <a:r>
                        <a:rPr lang="en-US" sz="1400" b="1" dirty="0" smtClean="0"/>
                        <a:t> receiving values of type T</a:t>
                      </a:r>
                      <a:endParaRPr lang="en-US" sz="1400" b="1" dirty="0"/>
                    </a:p>
                  </a:txBody>
                  <a:tcPr marT="34290" marB="34290"/>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200150"/>
          <a:ext cx="8229600" cy="1409699"/>
        </p:xfrm>
        <a:graphic>
          <a:graphicData uri="http://schemas.openxmlformats.org/drawingml/2006/table">
            <a:tbl>
              <a:tblPr firstRow="1" bandRow="1">
                <a:tableStyleId>{5C22544A-7EE6-4342-B048-85BDC9FD1C3A}</a:tableStyleId>
              </a:tblPr>
              <a:tblGrid>
                <a:gridCol w="628874"/>
                <a:gridCol w="3982274"/>
                <a:gridCol w="3618452"/>
              </a:tblGrid>
              <a:tr h="278130">
                <a:tc>
                  <a:txBody>
                    <a:bodyPr/>
                    <a:lstStyle/>
                    <a:p>
                      <a:r>
                        <a:rPr lang="en-US" sz="1400" dirty="0" smtClean="0"/>
                        <a:t>#</a:t>
                      </a:r>
                      <a:endParaRPr lang="en-US" sz="1400" dirty="0"/>
                    </a:p>
                  </a:txBody>
                  <a:tcPr marT="34290" marB="34290"/>
                </a:tc>
                <a:tc>
                  <a:txBody>
                    <a:bodyPr/>
                    <a:lstStyle/>
                    <a:p>
                      <a:r>
                        <a:rPr lang="en-US" sz="1400" dirty="0" smtClean="0"/>
                        <a:t>Channel</a:t>
                      </a:r>
                      <a:r>
                        <a:rPr lang="en-US" sz="1400" baseline="0" dirty="0" smtClean="0"/>
                        <a:t> of Channels</a:t>
                      </a:r>
                      <a:endParaRPr lang="en-US" sz="1400" dirty="0"/>
                    </a:p>
                  </a:txBody>
                  <a:tcPr marT="34290" marB="34290"/>
                </a:tc>
                <a:tc>
                  <a:txBody>
                    <a:bodyPr/>
                    <a:lstStyle/>
                    <a:p>
                      <a:r>
                        <a:rPr lang="en-US" sz="1400" dirty="0" smtClean="0"/>
                        <a:t>Meaning</a:t>
                      </a:r>
                      <a:endParaRPr lang="en-US" sz="1400" dirty="0"/>
                    </a:p>
                  </a:txBody>
                  <a:tcPr marT="34290" marB="34290"/>
                </a:tc>
              </a:tr>
              <a:tr h="278130">
                <a:tc>
                  <a:txBody>
                    <a:bodyPr/>
                    <a:lstStyle/>
                    <a:p>
                      <a:r>
                        <a:rPr lang="en-US" sz="1400" dirty="0" smtClean="0"/>
                        <a:t>1</a:t>
                      </a:r>
                      <a:endParaRPr lang="en-US" sz="1400" dirty="0"/>
                    </a:p>
                  </a:txBody>
                  <a:tcPr marT="34290" marB="34290"/>
                </a:tc>
                <a:tc>
                  <a:txBody>
                    <a:bodyPr/>
                    <a:lstStyle/>
                    <a:p>
                      <a:r>
                        <a:rPr lang="en-US" sz="1400" dirty="0" err="1" smtClean="0"/>
                        <a:t>chan</a:t>
                      </a:r>
                      <a:r>
                        <a:rPr lang="en-US" sz="1400" dirty="0" smtClean="0"/>
                        <a:t>&lt;- </a:t>
                      </a:r>
                      <a:r>
                        <a:rPr lang="en-US" sz="1400" dirty="0" err="1" smtClean="0"/>
                        <a:t>chan</a:t>
                      </a:r>
                      <a:r>
                        <a:rPr lang="en-US" sz="1400" dirty="0" smtClean="0"/>
                        <a:t> </a:t>
                      </a:r>
                      <a:r>
                        <a:rPr lang="en-US" sz="140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a:t>
                      </a:r>
                      <a:r>
                        <a:rPr lang="en-US" sz="1400" baseline="0" dirty="0" smtClean="0"/>
                        <a:t> (</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2</a:t>
                      </a:r>
                      <a:endParaRPr lang="en-US" sz="1400" dirty="0"/>
                    </a:p>
                  </a:txBody>
                  <a:tcPr marT="34290" marB="34290"/>
                </a:tc>
                <a:tc>
                  <a:txBody>
                    <a:bodyPr/>
                    <a:lstStyle/>
                    <a:p>
                      <a:r>
                        <a:rPr lang="en-US" sz="1400" dirty="0" err="1" smtClean="0"/>
                        <a:t>chan</a:t>
                      </a:r>
                      <a:r>
                        <a:rPr lang="en-US" sz="1400" dirty="0" smtClean="0"/>
                        <a:t>&lt;-</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 (&lt;-</a:t>
                      </a:r>
                      <a:r>
                        <a:rPr lang="en-US" sz="140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3</a:t>
                      </a:r>
                      <a:endParaRPr lang="en-US" sz="1400" dirty="0"/>
                    </a:p>
                  </a:txBody>
                  <a:tcPr marT="34290" marB="34290"/>
                </a:tc>
                <a:tc>
                  <a:txBody>
                    <a:bodyPr/>
                    <a:lstStyle/>
                    <a:p>
                      <a:r>
                        <a:rPr lang="en-US" sz="1400" dirty="0" smtClean="0"/>
                        <a:t>&lt;-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4</a:t>
                      </a:r>
                      <a:endParaRPr lang="en-US" sz="1400" dirty="0"/>
                    </a:p>
                  </a:txBody>
                  <a:tcPr marT="34290" marB="34290"/>
                </a:tc>
                <a:tc>
                  <a:txBody>
                    <a:bodyPr/>
                    <a:lstStyle/>
                    <a:p>
                      <a:r>
                        <a:rPr lang="en-US" sz="1400" dirty="0" err="1" smtClean="0"/>
                        <a:t>chan</a:t>
                      </a:r>
                      <a:r>
                        <a:rPr lang="en-US" sz="1400" dirty="0" smtClean="0"/>
                        <a:t> (&lt;-</a:t>
                      </a:r>
                      <a:r>
                        <a:rPr lang="en-US" sz="1400" dirty="0" err="1" smtClean="0"/>
                        <a:t>chan</a:t>
                      </a:r>
                      <a:r>
                        <a:rPr lang="en-US" sz="1400" dirty="0" smtClean="0"/>
                        <a:t> </a:t>
                      </a:r>
                      <a:r>
                        <a:rPr lang="en-US" sz="1400" dirty="0" err="1" smtClean="0"/>
                        <a:t>int</a:t>
                      </a:r>
                      <a:r>
                        <a:rPr lang="en-US" sz="1400" dirty="0" smtClean="0"/>
                        <a:t>)</a:t>
                      </a:r>
                      <a:endParaRPr lang="en-US" sz="1400" dirty="0"/>
                    </a:p>
                  </a:txBody>
                  <a:tcPr marT="34290" marB="34290"/>
                </a:tc>
                <a:tc>
                  <a:txBody>
                    <a:bodyPr/>
                    <a:lstStyle/>
                    <a:p>
                      <a:endParaRPr lang="en-US" sz="1400" dirty="0"/>
                    </a:p>
                  </a:txBody>
                  <a:tcPr marT="34290" marB="34290"/>
                </a:tc>
              </a:tr>
            </a:tbl>
          </a:graphicData>
        </a:graphic>
      </p:graphicFrame>
      <p:sp>
        <p:nvSpPr>
          <p:cNvPr id="5" name="TextBox 4"/>
          <p:cNvSpPr txBox="1"/>
          <p:nvPr/>
        </p:nvSpPr>
        <p:spPr>
          <a:xfrm>
            <a:off x="2137671" y="3142023"/>
            <a:ext cx="344979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2" y="1859795"/>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48157" y="2038746"/>
            <a:ext cx="211181"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2" y="249561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075371"/>
            <a:ext cx="152400" cy="16378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870560"/>
            <a:ext cx="203876" cy="4310"/>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135727"/>
            <a:ext cx="152400" cy="103427"/>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7" y="2612222"/>
            <a:ext cx="244101" cy="18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2853250"/>
            <a:ext cx="169156" cy="148587"/>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001835"/>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9" y="1929385"/>
            <a:ext cx="2171005" cy="20067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0637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1780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229230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2401555"/>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2869983"/>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2786143"/>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35904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37047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381904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3224438"/>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200150"/>
          <a:ext cx="8229600" cy="1821179"/>
        </p:xfrm>
        <a:graphic>
          <a:graphicData uri="http://schemas.openxmlformats.org/drawingml/2006/table">
            <a:tbl>
              <a:tblPr firstCol="1" bandRow="1">
                <a:tableStyleId>{5C22544A-7EE6-4342-B048-85BDC9FD1C3A}</a:tableStyleId>
              </a:tblPr>
              <a:tblGrid>
                <a:gridCol w="3617742"/>
                <a:gridCol w="4611858"/>
              </a:tblGrid>
              <a:tr h="278130">
                <a:tc>
                  <a:txBody>
                    <a:bodyPr/>
                    <a:lstStyle/>
                    <a:p>
                      <a:r>
                        <a:rPr lang="en-US" sz="1400" dirty="0" smtClean="0"/>
                        <a:t>Go Statements</a:t>
                      </a:r>
                      <a:endParaRPr lang="en-US" sz="1400" dirty="0"/>
                    </a:p>
                  </a:txBody>
                  <a:tcPr marT="34290" marB="34290"/>
                </a:tc>
                <a:tc>
                  <a:txBody>
                    <a:bodyPr/>
                    <a:lstStyle/>
                    <a:p>
                      <a:r>
                        <a:rPr lang="en-US" sz="1400" dirty="0" smtClean="0">
                          <a:hlinkClick r:id="rId2"/>
                        </a:rPr>
                        <a:t>https://</a:t>
                      </a:r>
                      <a:r>
                        <a:rPr lang="en-US" sz="1400" dirty="0" err="1" smtClean="0">
                          <a:hlinkClick r:id="rId2"/>
                        </a:rPr>
                        <a:t>golang.org</a:t>
                      </a:r>
                      <a:r>
                        <a:rPr lang="en-US" sz="1400" dirty="0" smtClean="0">
                          <a:hlinkClick r:id="rId2"/>
                        </a:rPr>
                        <a:t>/ref/</a:t>
                      </a:r>
                      <a:r>
                        <a:rPr lang="en-US" sz="1400" dirty="0" err="1" smtClean="0">
                          <a:hlinkClick r:id="rId2"/>
                        </a:rPr>
                        <a:t>spec#Go_statements</a:t>
                      </a:r>
                      <a:endParaRPr lang="en-US" sz="1400" dirty="0"/>
                    </a:p>
                  </a:txBody>
                  <a:tcPr marT="34290" marB="34290"/>
                </a:tc>
              </a:tr>
              <a:tr h="278130">
                <a:tc>
                  <a:txBody>
                    <a:bodyPr/>
                    <a:lstStyle/>
                    <a:p>
                      <a:r>
                        <a:rPr lang="en-US" sz="1400" dirty="0" smtClean="0"/>
                        <a:t>A</a:t>
                      </a:r>
                      <a:r>
                        <a:rPr lang="en-US" sz="1400" baseline="0" dirty="0" smtClean="0"/>
                        <a:t> Tour of Go : </a:t>
                      </a:r>
                      <a:r>
                        <a:rPr lang="en-US" sz="1400" baseline="0" dirty="0" err="1" smtClean="0"/>
                        <a:t>Goroutine</a:t>
                      </a:r>
                      <a:endParaRPr lang="en-US" sz="1400" dirty="0"/>
                    </a:p>
                  </a:txBody>
                  <a:tcPr marT="34290" marB="34290"/>
                </a:tc>
                <a:tc>
                  <a:txBody>
                    <a:bodyPr/>
                    <a:lstStyle/>
                    <a:p>
                      <a:r>
                        <a:rPr lang="en-US" sz="1400" dirty="0" smtClean="0">
                          <a:hlinkClick r:id="rId3"/>
                        </a:rPr>
                        <a:t>https://tour.golang.org/concurrency/1</a:t>
                      </a:r>
                      <a:endParaRPr lang="en-US" sz="1400" dirty="0"/>
                    </a:p>
                  </a:txBody>
                  <a:tcPr marT="34290" marB="34290"/>
                </a:tc>
              </a:tr>
              <a:tr h="278130">
                <a:tc>
                  <a:txBody>
                    <a:bodyPr/>
                    <a:lstStyle/>
                    <a:p>
                      <a:r>
                        <a:rPr lang="en-US" sz="1400" dirty="0" smtClean="0"/>
                        <a:t>Concurrency</a:t>
                      </a:r>
                      <a:endParaRPr lang="en-US" sz="1400" dirty="0"/>
                    </a:p>
                  </a:txBody>
                  <a:tcPr marT="34290" marB="34290"/>
                </a:tc>
                <a:tc>
                  <a:txBody>
                    <a:bodyPr/>
                    <a:lstStyle/>
                    <a:p>
                      <a:r>
                        <a:rPr lang="en-US" sz="1400" dirty="0" smtClean="0">
                          <a:hlinkClick r:id="rId4"/>
                        </a:rPr>
                        <a:t>https://www.golang-book.com/books/intro/10</a:t>
                      </a:r>
                      <a:endParaRPr lang="en-US" sz="1400" dirty="0"/>
                    </a:p>
                  </a:txBody>
                  <a:tcPr marT="34290" marB="34290"/>
                </a:tc>
              </a:tr>
              <a:tr h="480060">
                <a:tc>
                  <a:txBody>
                    <a:bodyPr/>
                    <a:lstStyle/>
                    <a:p>
                      <a:r>
                        <a:rPr lang="en-US" sz="1400" dirty="0" smtClean="0"/>
                        <a:t>Rob Pike - 'Concurrency Is Not Parallelism'</a:t>
                      </a:r>
                      <a:endParaRPr lang="en-US" sz="1400" dirty="0"/>
                    </a:p>
                  </a:txBody>
                  <a:tcPr marT="34290" marB="34290"/>
                </a:tc>
                <a:tc>
                  <a:txBody>
                    <a:bodyPr/>
                    <a:lstStyle/>
                    <a:p>
                      <a:r>
                        <a:rPr lang="en-US" sz="1400" dirty="0" smtClean="0">
                          <a:hlinkClick r:id="rId5"/>
                        </a:rPr>
                        <a:t>https://www.youtube.com/watch?v=cN_DpYBzKso</a:t>
                      </a:r>
                      <a:endParaRPr lang="en-US" sz="1400" dirty="0"/>
                    </a:p>
                  </a:txBody>
                  <a:tcPr marT="34290" marB="34290"/>
                </a:tc>
              </a:tr>
              <a:tr h="480060">
                <a:tc>
                  <a:txBody>
                    <a:bodyPr/>
                    <a:lstStyle/>
                    <a:p>
                      <a:r>
                        <a:rPr lang="en-US" sz="1400" dirty="0" smtClean="0"/>
                        <a:t>Google I/O 2013 - Advanced Go Concurrency Patterns</a:t>
                      </a:r>
                      <a:endParaRPr lang="en-US" sz="1400" dirty="0"/>
                    </a:p>
                  </a:txBody>
                  <a:tcPr marT="34290" marB="34290"/>
                </a:tc>
                <a:tc>
                  <a:txBody>
                    <a:bodyPr/>
                    <a:lstStyle/>
                    <a:p>
                      <a:r>
                        <a:rPr lang="en-US" sz="1400" dirty="0" smtClean="0">
                          <a:hlinkClick r:id="rId6"/>
                        </a:rPr>
                        <a:t>https://</a:t>
                      </a:r>
                      <a:r>
                        <a:rPr lang="en-US" sz="1400" dirty="0" err="1" smtClean="0">
                          <a:hlinkClick r:id="rId6"/>
                        </a:rPr>
                        <a:t>www.youtube.com</a:t>
                      </a:r>
                      <a:r>
                        <a:rPr lang="en-US" sz="1400" dirty="0" smtClean="0">
                          <a:hlinkClick r:id="rId6"/>
                        </a:rPr>
                        <a:t>/</a:t>
                      </a:r>
                      <a:r>
                        <a:rPr lang="en-US" sz="1400" dirty="0" err="1" smtClean="0">
                          <a:hlinkClick r:id="rId6"/>
                        </a:rPr>
                        <a:t>watch?v</a:t>
                      </a:r>
                      <a:r>
                        <a:rPr lang="en-US" sz="1400" dirty="0" smtClean="0">
                          <a:hlinkClick r:id="rId6"/>
                        </a:rPr>
                        <a:t>=</a:t>
                      </a:r>
                      <a:r>
                        <a:rPr lang="en-US" sz="1400" dirty="0" err="1" smtClean="0">
                          <a:hlinkClick r:id="rId6"/>
                        </a:rPr>
                        <a:t>QDDwwePbDtw</a:t>
                      </a:r>
                      <a:endParaRPr lang="en-US" sz="1400" dirty="0"/>
                    </a:p>
                  </a:txBody>
                  <a:tcPr marT="34290" marB="34290"/>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8"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1596019"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2778375"/>
            <a:ext cx="3029040"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8" y="4589545"/>
            <a:ext cx="4930681"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2"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5"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7"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1"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9000" y="2780611"/>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2780611"/>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3107240"/>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3119663"/>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3119663"/>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9" y="3119663"/>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6" y="1824538"/>
            <a:ext cx="2171005" cy="2006723"/>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6" y="1824538"/>
            <a:ext cx="2171005" cy="2006723"/>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80" y="1958861"/>
            <a:ext cx="488475"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244985"/>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2930713"/>
            <a:ext cx="537316" cy="1888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4" y="3131593"/>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4" y="2239870"/>
            <a:ext cx="35139" cy="2416388"/>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1924050"/>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2397776"/>
            <a:ext cx="977987" cy="1879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239777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6" y="1325624"/>
            <a:ext cx="7451492"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1924050"/>
            <a:ext cx="3185890" cy="1347665"/>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270142" y="1306793"/>
            <a:ext cx="808048" cy="1188302"/>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328067" y="2536916"/>
            <a:ext cx="698993"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7" y="2301130"/>
            <a:ext cx="1072619"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7" y="2304968"/>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8"/>
            <a:ext cx="977987" cy="1503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347716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5" y="1185781"/>
            <a:ext cx="4062173" cy="1972337"/>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439456" y="1137480"/>
            <a:ext cx="638357"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428043"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135278"/>
            <a:ext cx="1177484"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139116"/>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6"/>
            <a:ext cx="977987"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43973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912875" y="2268454"/>
            <a:ext cx="180509"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2982410"/>
            <a:ext cx="868244"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181101"/>
            <a:ext cx="4105236" cy="2795445"/>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365523" y="1115293"/>
            <a:ext cx="638357"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376298"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135278"/>
            <a:ext cx="1177484" cy="47704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6"/>
            <a:ext cx="1215233"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98255" y="2305579"/>
            <a:ext cx="180509"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2982410"/>
            <a:ext cx="800788"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181101"/>
            <a:ext cx="3588560" cy="2434781"/>
          </a:xfrm>
          <a:prstGeom prst="rect">
            <a:avLst/>
          </a:prstGeom>
        </p:spPr>
      </p:pic>
      <p:cxnSp>
        <p:nvCxnSpPr>
          <p:cNvPr id="17" name="Elbow Connector 16"/>
          <p:cNvCxnSpPr>
            <a:stCxn id="22" idx="2"/>
            <a:endCxn id="32" idx="0"/>
          </p:cNvCxnSpPr>
          <p:nvPr/>
        </p:nvCxnSpPr>
        <p:spPr>
          <a:xfrm rot="16200000" flipH="1">
            <a:off x="7289975" y="3515732"/>
            <a:ext cx="1136779"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263492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3252301"/>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70" y="32523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408751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2373799"/>
            <a:ext cx="880718" cy="26112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670703" y="4373107"/>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823205" y="3946443"/>
            <a:ext cx="1143894"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352744" y="1128071"/>
            <a:ext cx="434907"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1931827"/>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5"/>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7" y="3587354"/>
            <a:ext cx="1240411"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7" y="3587354"/>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18522" y="1992461"/>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275786" y="3956853"/>
            <a:ext cx="1158365"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3585362"/>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9" y="358536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453603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075648"/>
            <a:ext cx="1338730" cy="986204"/>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4521565"/>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2531635"/>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31666" y="2592269"/>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2675456"/>
            <a:ext cx="131054" cy="386396"/>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2418295"/>
            <a:ext cx="564986" cy="11334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6" y="1181101"/>
            <a:ext cx="4082097" cy="2929538"/>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2061596" y="4410149"/>
            <a:ext cx="999637"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3597687"/>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2" y="4066844"/>
            <a:ext cx="1215233" cy="555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4066844"/>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462243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245404" y="4280695"/>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4080757"/>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8" y="4080756"/>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464972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3" y="3227475"/>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8" y="3324577"/>
            <a:ext cx="492465" cy="89798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5" y="3324577"/>
            <a:ext cx="6351" cy="942838"/>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732105" y="4349590"/>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515898" y="3554217"/>
            <a:ext cx="188131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157584"/>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1" y="1631308"/>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163131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437842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9" y="2848317"/>
            <a:ext cx="1240411" cy="11925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968479" y="3564627"/>
            <a:ext cx="1895783"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2846325"/>
            <a:ext cx="1303982" cy="1192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45125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739037" y="2123585"/>
            <a:ext cx="348314"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4498048"/>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85573" y="2126760"/>
            <a:ext cx="348314"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6" y="105966"/>
            <a:ext cx="8894763" cy="4924425"/>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9" y="1358964"/>
            <a:ext cx="2490595" cy="1654893"/>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492443"/>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492443"/>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9" y="1358964"/>
            <a:ext cx="2490595" cy="165489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90" y="1641340"/>
            <a:ext cx="1215233" cy="1181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90" y="165020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9" y="136434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3" y="2006310"/>
            <a:ext cx="1215233" cy="3236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2291991"/>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276272" y="4280397"/>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3602014"/>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4080459"/>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6" y="408045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4649422"/>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8" y="3770167"/>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3867269"/>
            <a:ext cx="686122" cy="35499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1" y="3867269"/>
            <a:ext cx="528713" cy="40014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286010" y="2955301"/>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2276918"/>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2755362"/>
            <a:ext cx="1303982" cy="2836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033547"/>
            <a:ext cx="1265146"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116476"/>
            <a:ext cx="679958" cy="780695"/>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1615701"/>
            <a:ext cx="1303982" cy="14371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9" y="1620191"/>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50" y="1754417"/>
            <a:ext cx="3102055" cy="279130"/>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50" y="2019375"/>
            <a:ext cx="1144325" cy="257543"/>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5" y="1063229"/>
            <a:ext cx="1880911" cy="1354004"/>
          </a:xfrm>
          <a:prstGeom prst="rect">
            <a:avLst/>
          </a:prstGeom>
        </p:spPr>
      </p:pic>
      <p:pic>
        <p:nvPicPr>
          <p:cNvPr id="5" name="Picture 4"/>
          <p:cNvPicPr>
            <a:picLocks noChangeAspect="1"/>
          </p:cNvPicPr>
          <p:nvPr/>
        </p:nvPicPr>
        <p:blipFill>
          <a:blip r:embed="rId2"/>
          <a:stretch>
            <a:fillRect/>
          </a:stretch>
        </p:blipFill>
        <p:spPr>
          <a:xfrm>
            <a:off x="3550315" y="2433871"/>
            <a:ext cx="1880911" cy="1354004"/>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473132"/>
            <a:ext cx="7354334" cy="25032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2" y="1564292"/>
            <a:ext cx="2171005" cy="2252529"/>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3" y="1564292"/>
            <a:ext cx="2171005" cy="2252529"/>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5" y="1564292"/>
            <a:ext cx="2171005" cy="2252529"/>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1518979"/>
            <a:ext cx="1852574" cy="38376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132659"/>
            <a:ext cx="1852574" cy="38376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2746339"/>
            <a:ext cx="1852574" cy="38376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3360019"/>
            <a:ext cx="1852574" cy="38376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1613759"/>
            <a:ext cx="1146660" cy="2062987"/>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2457357"/>
            <a:ext cx="1852574" cy="38376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6" y="1378545"/>
            <a:ext cx="876041" cy="630632"/>
          </a:xfrm>
          <a:prstGeom prst="rect">
            <a:avLst/>
          </a:prstGeom>
        </p:spPr>
      </p:pic>
      <p:pic>
        <p:nvPicPr>
          <p:cNvPr id="5" name="Picture 4"/>
          <p:cNvPicPr>
            <a:picLocks noChangeAspect="1"/>
          </p:cNvPicPr>
          <p:nvPr/>
        </p:nvPicPr>
        <p:blipFill>
          <a:blip r:embed="rId2"/>
          <a:stretch>
            <a:fillRect/>
          </a:stretch>
        </p:blipFill>
        <p:spPr>
          <a:xfrm>
            <a:off x="2403656" y="2768361"/>
            <a:ext cx="876041" cy="630632"/>
          </a:xfrm>
          <a:prstGeom prst="rect">
            <a:avLst/>
          </a:prstGeom>
        </p:spPr>
      </p:pic>
      <p:pic>
        <p:nvPicPr>
          <p:cNvPr id="6" name="Picture 5"/>
          <p:cNvPicPr>
            <a:picLocks noChangeAspect="1"/>
          </p:cNvPicPr>
          <p:nvPr/>
        </p:nvPicPr>
        <p:blipFill>
          <a:blip r:embed="rId2"/>
          <a:stretch>
            <a:fillRect/>
          </a:stretch>
        </p:blipFill>
        <p:spPr>
          <a:xfrm>
            <a:off x="2403656" y="2073453"/>
            <a:ext cx="876041" cy="630632"/>
          </a:xfrm>
          <a:prstGeom prst="rect">
            <a:avLst/>
          </a:prstGeom>
        </p:spPr>
      </p:pic>
      <p:pic>
        <p:nvPicPr>
          <p:cNvPr id="7" name="Picture 6"/>
          <p:cNvPicPr>
            <a:picLocks noChangeAspect="1"/>
          </p:cNvPicPr>
          <p:nvPr/>
        </p:nvPicPr>
        <p:blipFill>
          <a:blip r:embed="rId2"/>
          <a:stretch>
            <a:fillRect/>
          </a:stretch>
        </p:blipFill>
        <p:spPr>
          <a:xfrm>
            <a:off x="2403656" y="3463269"/>
            <a:ext cx="876041" cy="630632"/>
          </a:xfrm>
          <a:prstGeom prst="rect">
            <a:avLst/>
          </a:prstGeom>
        </p:spPr>
      </p:pic>
      <p:pic>
        <p:nvPicPr>
          <p:cNvPr id="8" name="Picture 7"/>
          <p:cNvPicPr>
            <a:picLocks noChangeAspect="1"/>
          </p:cNvPicPr>
          <p:nvPr/>
        </p:nvPicPr>
        <p:blipFill>
          <a:blip r:embed="rId2"/>
          <a:stretch>
            <a:fillRect/>
          </a:stretch>
        </p:blipFill>
        <p:spPr>
          <a:xfrm>
            <a:off x="5040485" y="2388769"/>
            <a:ext cx="876041" cy="630632"/>
          </a:xfrm>
          <a:prstGeom prst="rect">
            <a:avLst/>
          </a:prstGeom>
        </p:spPr>
      </p:pic>
      <p:cxnSp>
        <p:nvCxnSpPr>
          <p:cNvPr id="9" name="Straight Arrow Connector 8"/>
          <p:cNvCxnSpPr>
            <a:stCxn id="4" idx="3"/>
          </p:cNvCxnSpPr>
          <p:nvPr/>
        </p:nvCxnSpPr>
        <p:spPr>
          <a:xfrm>
            <a:off x="3279696" y="1693861"/>
            <a:ext cx="1668950" cy="85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2388769"/>
            <a:ext cx="1668950" cy="3153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2848316"/>
            <a:ext cx="1668950" cy="23536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2977785"/>
            <a:ext cx="1668950" cy="800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7" y="2704085"/>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2" y="2388769"/>
            <a:ext cx="876041" cy="630632"/>
          </a:xfrm>
          <a:prstGeom prst="rect">
            <a:avLst/>
          </a:prstGeom>
        </p:spPr>
      </p:pic>
      <p:pic>
        <p:nvPicPr>
          <p:cNvPr id="5" name="Picture 4"/>
          <p:cNvPicPr>
            <a:picLocks noChangeAspect="1"/>
          </p:cNvPicPr>
          <p:nvPr/>
        </p:nvPicPr>
        <p:blipFill>
          <a:blip r:embed="rId2"/>
          <a:stretch>
            <a:fillRect/>
          </a:stretch>
        </p:blipFill>
        <p:spPr>
          <a:xfrm>
            <a:off x="3591258" y="2388769"/>
            <a:ext cx="876041" cy="630632"/>
          </a:xfrm>
          <a:prstGeom prst="rect">
            <a:avLst/>
          </a:prstGeom>
        </p:spPr>
      </p:pic>
      <p:pic>
        <p:nvPicPr>
          <p:cNvPr id="6" name="Picture 5"/>
          <p:cNvPicPr>
            <a:picLocks noChangeAspect="1"/>
          </p:cNvPicPr>
          <p:nvPr/>
        </p:nvPicPr>
        <p:blipFill>
          <a:blip r:embed="rId2"/>
          <a:stretch>
            <a:fillRect/>
          </a:stretch>
        </p:blipFill>
        <p:spPr>
          <a:xfrm>
            <a:off x="2211440" y="2388769"/>
            <a:ext cx="876041" cy="630632"/>
          </a:xfrm>
          <a:prstGeom prst="rect">
            <a:avLst/>
          </a:prstGeom>
        </p:spPr>
      </p:pic>
      <p:pic>
        <p:nvPicPr>
          <p:cNvPr id="7" name="Picture 6"/>
          <p:cNvPicPr>
            <a:picLocks noChangeAspect="1"/>
          </p:cNvPicPr>
          <p:nvPr/>
        </p:nvPicPr>
        <p:blipFill>
          <a:blip r:embed="rId2"/>
          <a:stretch>
            <a:fillRect/>
          </a:stretch>
        </p:blipFill>
        <p:spPr>
          <a:xfrm>
            <a:off x="4971076" y="2388769"/>
            <a:ext cx="876041" cy="630632"/>
          </a:xfrm>
          <a:prstGeom prst="rect">
            <a:avLst/>
          </a:prstGeom>
        </p:spPr>
      </p:pic>
      <p:pic>
        <p:nvPicPr>
          <p:cNvPr id="8" name="Picture 7"/>
          <p:cNvPicPr>
            <a:picLocks noChangeAspect="1"/>
          </p:cNvPicPr>
          <p:nvPr/>
        </p:nvPicPr>
        <p:blipFill>
          <a:blip r:embed="rId2"/>
          <a:stretch>
            <a:fillRect/>
          </a:stretch>
        </p:blipFill>
        <p:spPr>
          <a:xfrm>
            <a:off x="6350894" y="2388769"/>
            <a:ext cx="876041" cy="630632"/>
          </a:xfrm>
          <a:prstGeom prst="rect">
            <a:avLst/>
          </a:prstGeom>
        </p:spPr>
      </p:pic>
      <p:cxnSp>
        <p:nvCxnSpPr>
          <p:cNvPr id="9" name="Straight Arrow Connector 8"/>
          <p:cNvCxnSpPr>
            <a:stCxn id="4" idx="3"/>
            <a:endCxn id="6" idx="1"/>
          </p:cNvCxnSpPr>
          <p:nvPr/>
        </p:nvCxnSpPr>
        <p:spPr>
          <a:xfrm>
            <a:off x="1707663" y="2704085"/>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1" y="2704085"/>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9" y="2704085"/>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7" y="2704085"/>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2704085"/>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1" y="2442065"/>
            <a:ext cx="715761" cy="524039"/>
          </a:xfrm>
          <a:prstGeom prst="rect">
            <a:avLst/>
          </a:prstGeom>
        </p:spPr>
      </p:pic>
      <p:sp>
        <p:nvSpPr>
          <p:cNvPr id="47" name="TextBox 46"/>
          <p:cNvSpPr txBox="1"/>
          <p:nvPr/>
        </p:nvSpPr>
        <p:spPr>
          <a:xfrm>
            <a:off x="969051" y="3148869"/>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4" y="3148869"/>
            <a:ext cx="312906"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7" y="3148869"/>
            <a:ext cx="312906"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3148869"/>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3" y="3148869"/>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1" y="3148869"/>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200151"/>
          <a:ext cx="8229600" cy="300227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Task</a:t>
                      </a:r>
                      <a:endParaRPr lang="en-US" sz="1400" dirty="0"/>
                    </a:p>
                  </a:txBody>
                  <a:tcPr marT="34290" marB="34290"/>
                </a:tc>
                <a:tc>
                  <a:txBody>
                    <a:bodyPr/>
                    <a:lstStyle/>
                    <a:p>
                      <a:r>
                        <a:rPr lang="en-US" sz="1400" dirty="0" smtClean="0"/>
                        <a:t>Command</a:t>
                      </a:r>
                      <a:endParaRPr lang="en-US" sz="1400" dirty="0"/>
                    </a:p>
                  </a:txBody>
                  <a:tcPr marT="34290" marB="34290"/>
                </a:tc>
                <a:tc>
                  <a:txBody>
                    <a:bodyPr/>
                    <a:lstStyle/>
                    <a:p>
                      <a:r>
                        <a:rPr lang="en-US" sz="1400" dirty="0" smtClean="0"/>
                        <a:t>Example</a:t>
                      </a:r>
                      <a:endParaRPr lang="en-US" sz="1400" dirty="0"/>
                    </a:p>
                  </a:txBody>
                  <a:tcPr marT="34290" marB="34290"/>
                </a:tc>
              </a:tr>
              <a:tr h="480060">
                <a:tc>
                  <a:txBody>
                    <a:bodyPr/>
                    <a:lstStyle/>
                    <a:p>
                      <a:r>
                        <a:rPr lang="en-US" sz="1400" dirty="0" smtClean="0"/>
                        <a:t>Run the source</a:t>
                      </a:r>
                      <a:r>
                        <a:rPr lang="en-US" sz="1400" baseline="0" dirty="0" smtClean="0"/>
                        <a:t> for an executable</a:t>
                      </a:r>
                      <a:endParaRPr lang="en-US" sz="1400" dirty="0"/>
                    </a:p>
                  </a:txBody>
                  <a:tcPr marT="34290" marB="34290"/>
                </a:tc>
                <a:tc>
                  <a:txBody>
                    <a:bodyPr/>
                    <a:lstStyle/>
                    <a:p>
                      <a:r>
                        <a:rPr lang="en-US" sz="1400" dirty="0" smtClean="0"/>
                        <a:t>‘go run’</a:t>
                      </a:r>
                      <a:endParaRPr lang="en-US" sz="1400" dirty="0"/>
                    </a:p>
                  </a:txBody>
                  <a:tcPr marT="34290" marB="34290"/>
                </a:tc>
                <a:tc>
                  <a:txBody>
                    <a:bodyPr/>
                    <a:lstStyle/>
                    <a:p>
                      <a:r>
                        <a:rPr lang="en-US" sz="1400" dirty="0" smtClean="0"/>
                        <a:t>‘go run [</a:t>
                      </a:r>
                      <a:r>
                        <a:rPr lang="en-US" sz="1400" dirty="0" err="1" smtClean="0"/>
                        <a:t>file.go</a:t>
                      </a:r>
                      <a:r>
                        <a:rPr lang="en-US" sz="1400" baseline="0" dirty="0" smtClean="0"/>
                        <a:t> </a:t>
                      </a:r>
                      <a:r>
                        <a:rPr lang="is-IS" sz="1400" baseline="0" dirty="0" smtClean="0"/>
                        <a:t>…]’</a:t>
                      </a:r>
                      <a:endParaRPr lang="en-US" sz="1400" dirty="0"/>
                    </a:p>
                  </a:txBody>
                  <a:tcPr marT="34290" marB="34290"/>
                </a:tc>
              </a:tr>
              <a:tr h="480060">
                <a:tc>
                  <a:txBody>
                    <a:bodyPr/>
                    <a:lstStyle/>
                    <a:p>
                      <a:r>
                        <a:rPr lang="en-US" sz="1400" dirty="0" smtClean="0"/>
                        <a:t>Compile source</a:t>
                      </a:r>
                      <a:r>
                        <a:rPr lang="en-US" sz="1400" baseline="0" dirty="0" smtClean="0"/>
                        <a:t> </a:t>
                      </a:r>
                      <a:r>
                        <a:rPr lang="en-US" sz="1400" dirty="0" smtClean="0"/>
                        <a:t>to</a:t>
                      </a:r>
                      <a:r>
                        <a:rPr lang="en-US" sz="1400" baseline="0" dirty="0" smtClean="0"/>
                        <a:t> an executable ‘main’</a:t>
                      </a:r>
                      <a:endParaRPr lang="en-US" sz="1400" dirty="0"/>
                    </a:p>
                  </a:txBody>
                  <a:tcPr marT="34290" marB="34290"/>
                </a:tc>
                <a:tc>
                  <a:txBody>
                    <a:bodyPr/>
                    <a:lstStyle/>
                    <a:p>
                      <a:r>
                        <a:rPr lang="en-US" sz="1400" dirty="0" smtClean="0"/>
                        <a:t>‘go build’</a:t>
                      </a:r>
                      <a:endParaRPr lang="en-US" sz="1400" dirty="0"/>
                    </a:p>
                  </a:txBody>
                  <a:tcPr marT="34290" marB="34290"/>
                </a:tc>
                <a:tc>
                  <a:txBody>
                    <a:bodyPr/>
                    <a:lstStyle/>
                    <a:p>
                      <a:r>
                        <a:rPr lang="en-US" sz="1400" dirty="0" smtClean="0"/>
                        <a:t>‘go build [</a:t>
                      </a:r>
                      <a:r>
                        <a:rPr lang="en-US" sz="1400" dirty="0" err="1" smtClean="0"/>
                        <a:t>file.go</a:t>
                      </a:r>
                      <a:r>
                        <a:rPr lang="en-US" sz="1400" baseline="0" dirty="0" smtClean="0"/>
                        <a:t> </a:t>
                      </a:r>
                      <a:r>
                        <a:rPr lang="is-IS" sz="1400" baseline="0" dirty="0" smtClean="0"/>
                        <a:t>…]’</a:t>
                      </a:r>
                      <a:endParaRPr lang="en-US" sz="1400" dirty="0"/>
                    </a:p>
                  </a:txBody>
                  <a:tcPr marT="34290" marB="34290"/>
                </a:tc>
              </a:tr>
              <a:tr h="685800">
                <a:tc>
                  <a:txBody>
                    <a:bodyPr/>
                    <a:lstStyle/>
                    <a:p>
                      <a:r>
                        <a:rPr lang="en-US" sz="1400" dirty="0" smtClean="0"/>
                        <a:t>Install executable or package into $GOPATH/bin or $GOPATH/</a:t>
                      </a:r>
                      <a:r>
                        <a:rPr lang="en-US" sz="1400" dirty="0" err="1" smtClean="0"/>
                        <a:t>pkg</a:t>
                      </a:r>
                      <a:endParaRPr lang="en-US" sz="1400" dirty="0"/>
                    </a:p>
                  </a:txBody>
                  <a:tcPr marT="34290" marB="34290"/>
                </a:tc>
                <a:tc>
                  <a:txBody>
                    <a:bodyPr/>
                    <a:lstStyle/>
                    <a:p>
                      <a:r>
                        <a:rPr lang="en-US" sz="1400" dirty="0" smtClean="0"/>
                        <a:t>‘go install’</a:t>
                      </a:r>
                      <a:endParaRPr lang="en-US" sz="1400" dirty="0"/>
                    </a:p>
                  </a:txBody>
                  <a:tcPr marT="34290" marB="34290"/>
                </a:tc>
                <a:tc>
                  <a:txBody>
                    <a:bodyPr/>
                    <a:lstStyle/>
                    <a:p>
                      <a:r>
                        <a:rPr lang="en-US" sz="1400" dirty="0" smtClean="0"/>
                        <a:t>‘go install’ or ‘go install &lt;path&gt;’</a:t>
                      </a:r>
                      <a:endParaRPr lang="en-US" sz="1400" dirty="0"/>
                    </a:p>
                  </a:txBody>
                  <a:tcPr marT="34290" marB="34290"/>
                </a:tc>
              </a:tr>
              <a:tr h="278130">
                <a:tc>
                  <a:txBody>
                    <a:bodyPr/>
                    <a:lstStyle/>
                    <a:p>
                      <a:r>
                        <a:rPr lang="en-US" sz="1400" dirty="0" smtClean="0"/>
                        <a:t>Format Go code</a:t>
                      </a:r>
                      <a:endParaRPr lang="en-US" sz="1400" dirty="0"/>
                    </a:p>
                  </a:txBody>
                  <a:tcPr marT="34290" marB="34290"/>
                </a:tc>
                <a:tc>
                  <a:txBody>
                    <a:bodyPr/>
                    <a:lstStyle/>
                    <a:p>
                      <a:r>
                        <a:rPr lang="en-US" sz="1400" dirty="0" smtClean="0"/>
                        <a:t>‘</a:t>
                      </a:r>
                      <a:r>
                        <a:rPr lang="en-US" sz="1400" dirty="0" err="1" smtClean="0"/>
                        <a:t>gofmt</a:t>
                      </a:r>
                      <a:r>
                        <a:rPr lang="en-US" sz="1400" dirty="0" smtClean="0"/>
                        <a:t>’</a:t>
                      </a:r>
                      <a:endParaRPr lang="en-US" sz="1400" dirty="0"/>
                    </a:p>
                  </a:txBody>
                  <a:tcPr marT="34290" marB="34290"/>
                </a:tc>
                <a:tc>
                  <a:txBody>
                    <a:bodyPr/>
                    <a:lstStyle/>
                    <a:p>
                      <a:r>
                        <a:rPr lang="en-US" sz="1400" dirty="0" smtClean="0"/>
                        <a:t>‘</a:t>
                      </a:r>
                      <a:r>
                        <a:rPr lang="en-US" sz="1400" dirty="0" err="1" smtClean="0"/>
                        <a:t>gofmt</a:t>
                      </a:r>
                      <a:r>
                        <a:rPr lang="en-US" sz="1400" dirty="0" smtClean="0"/>
                        <a:t> &lt;</a:t>
                      </a:r>
                      <a:r>
                        <a:rPr lang="en-US" sz="1400" dirty="0" err="1" smtClean="0"/>
                        <a:t>file.go</a:t>
                      </a:r>
                      <a:r>
                        <a:rPr lang="en-US" sz="1400" dirty="0" smtClean="0"/>
                        <a:t>&gt;</a:t>
                      </a:r>
                      <a:r>
                        <a:rPr lang="en-US" sz="1400" baseline="0" dirty="0" smtClean="0"/>
                        <a:t>’</a:t>
                      </a:r>
                      <a:endParaRPr lang="en-US" sz="1400" dirty="0"/>
                    </a:p>
                  </a:txBody>
                  <a:tcPr marT="34290" marB="34290"/>
                </a:tc>
              </a:tr>
              <a:tr h="278130">
                <a:tc>
                  <a:txBody>
                    <a:bodyPr/>
                    <a:lstStyle/>
                    <a:p>
                      <a:r>
                        <a:rPr lang="en-US" sz="1400" dirty="0" smtClean="0"/>
                        <a:t>Manage imports</a:t>
                      </a:r>
                      <a:endParaRPr lang="en-US" sz="1400" dirty="0"/>
                    </a:p>
                  </a:txBody>
                  <a:tcPr marT="34290" marB="34290"/>
                </a:tc>
                <a:tc>
                  <a:txBody>
                    <a:bodyPr/>
                    <a:lstStyle/>
                    <a:p>
                      <a:r>
                        <a:rPr lang="en-US" sz="1400" dirty="0" smtClean="0"/>
                        <a:t>‘</a:t>
                      </a:r>
                      <a:r>
                        <a:rPr lang="en-US" sz="1400" dirty="0" err="1" smtClean="0"/>
                        <a:t>goreturns</a:t>
                      </a:r>
                      <a:r>
                        <a:rPr lang="en-US" sz="1400" dirty="0" smtClean="0"/>
                        <a:t>’</a:t>
                      </a:r>
                      <a:endParaRPr lang="en-US" sz="1400" dirty="0"/>
                    </a:p>
                  </a:txBody>
                  <a:tcPr marT="34290" marB="34290"/>
                </a:tc>
                <a:tc>
                  <a:txBody>
                    <a:bodyPr/>
                    <a:lstStyle/>
                    <a:p>
                      <a:r>
                        <a:rPr lang="en-US" sz="1400" dirty="0" smtClean="0"/>
                        <a:t>‘</a:t>
                      </a:r>
                      <a:r>
                        <a:rPr lang="en-US" sz="1400" dirty="0" err="1" smtClean="0"/>
                        <a:t>goreturns</a:t>
                      </a:r>
                      <a:r>
                        <a:rPr lang="en-US" sz="1400" baseline="0" dirty="0" smtClean="0"/>
                        <a:t> &lt;</a:t>
                      </a:r>
                      <a:r>
                        <a:rPr lang="en-US" sz="1400" baseline="0" dirty="0" err="1" smtClean="0"/>
                        <a:t>file.go</a:t>
                      </a:r>
                      <a:r>
                        <a:rPr lang="en-US" sz="1400" baseline="0" dirty="0" smtClean="0"/>
                        <a:t>&gt;’</a:t>
                      </a:r>
                      <a:endParaRPr lang="en-US" sz="1400" dirty="0"/>
                    </a:p>
                  </a:txBody>
                  <a:tcPr marT="34290" marB="34290"/>
                </a:tc>
              </a:tr>
              <a:tr h="480060">
                <a:tc>
                  <a:txBody>
                    <a:bodyPr/>
                    <a:lstStyle/>
                    <a:p>
                      <a:r>
                        <a:rPr lang="en-US" sz="1400" dirty="0" smtClean="0"/>
                        <a:t>Get documentation</a:t>
                      </a:r>
                      <a:endParaRPr lang="en-US" sz="1400" dirty="0"/>
                    </a:p>
                  </a:txBody>
                  <a:tcPr marT="34290" marB="34290"/>
                </a:tc>
                <a:tc>
                  <a:txBody>
                    <a:bodyPr/>
                    <a:lstStyle/>
                    <a:p>
                      <a:r>
                        <a:rPr lang="en-US" sz="1400" dirty="0" smtClean="0"/>
                        <a:t>‘go doc [package]’ or ‘</a:t>
                      </a:r>
                      <a:r>
                        <a:rPr lang="en-US" sz="1400" dirty="0" err="1" smtClean="0"/>
                        <a:t>go</a:t>
                      </a:r>
                      <a:r>
                        <a:rPr lang="en-US" sz="1400" baseline="0" dirty="0" err="1" smtClean="0"/>
                        <a:t>doc</a:t>
                      </a:r>
                      <a:r>
                        <a:rPr lang="en-US" sz="1400" baseline="0" dirty="0" smtClean="0"/>
                        <a:t> [package]’</a:t>
                      </a:r>
                      <a:endParaRPr lang="en-US" sz="1400" dirty="0"/>
                    </a:p>
                  </a:txBody>
                  <a:tcPr marT="34290" marB="34290"/>
                </a:tc>
                <a:tc>
                  <a:txBody>
                    <a:bodyPr/>
                    <a:lstStyle/>
                    <a:p>
                      <a:r>
                        <a:rPr lang="en-US" sz="1400" dirty="0" smtClean="0"/>
                        <a:t>‘go doc</a:t>
                      </a:r>
                      <a:r>
                        <a:rPr lang="en-US" sz="1400" baseline="0" dirty="0" smtClean="0"/>
                        <a:t> </a:t>
                      </a:r>
                      <a:r>
                        <a:rPr lang="en-US" sz="1400" baseline="0" dirty="0" err="1" smtClean="0"/>
                        <a:t>fmt</a:t>
                      </a:r>
                      <a:r>
                        <a:rPr lang="en-US" sz="1400" baseline="0" dirty="0" smtClean="0"/>
                        <a:t>’ and ‘</a:t>
                      </a:r>
                      <a:r>
                        <a:rPr lang="en-US" sz="1400" baseline="0" dirty="0" err="1" smtClean="0"/>
                        <a:t>godoc</a:t>
                      </a:r>
                      <a:r>
                        <a:rPr lang="en-US" sz="1400" baseline="0" dirty="0" smtClean="0"/>
                        <a:t> </a:t>
                      </a:r>
                      <a:r>
                        <a:rPr lang="en-US" sz="1400" baseline="0" dirty="0" err="1" smtClean="0"/>
                        <a:t>fmt</a:t>
                      </a:r>
                      <a:r>
                        <a:rPr lang="en-US" sz="1400" baseline="0" dirty="0" smtClean="0"/>
                        <a:t>’</a:t>
                      </a:r>
                      <a:endParaRPr lang="en-US" sz="1400" dirty="0"/>
                    </a:p>
                  </a:txBody>
                  <a:tcPr marT="34290" marB="34290"/>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1923539"/>
            <a:ext cx="0" cy="540995"/>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9" y="1015907"/>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1923539"/>
            <a:ext cx="0" cy="74907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015907"/>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1923538"/>
            <a:ext cx="0" cy="272810"/>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015907"/>
            <a:ext cx="312906"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1923539"/>
            <a:ext cx="0" cy="638097"/>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015907"/>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1923539"/>
            <a:ext cx="0" cy="1858804"/>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015907"/>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1923539"/>
            <a:ext cx="0" cy="1072742"/>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4" y="1015907"/>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1923539"/>
            <a:ext cx="0" cy="2071503"/>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019806"/>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40" y="1393542"/>
            <a:ext cx="576485" cy="432364"/>
          </a:xfrm>
          <a:prstGeom prst="rect">
            <a:avLst/>
          </a:prstGeom>
        </p:spPr>
      </p:pic>
      <p:pic>
        <p:nvPicPr>
          <p:cNvPr id="42" name="Picture 41"/>
          <p:cNvPicPr>
            <a:picLocks noChangeAspect="1"/>
          </p:cNvPicPr>
          <p:nvPr/>
        </p:nvPicPr>
        <p:blipFill>
          <a:blip r:embed="rId2"/>
          <a:stretch>
            <a:fillRect/>
          </a:stretch>
        </p:blipFill>
        <p:spPr>
          <a:xfrm>
            <a:off x="2231861" y="1393542"/>
            <a:ext cx="576485" cy="432364"/>
          </a:xfrm>
          <a:prstGeom prst="rect">
            <a:avLst/>
          </a:prstGeom>
        </p:spPr>
      </p:pic>
      <p:pic>
        <p:nvPicPr>
          <p:cNvPr id="43" name="Picture 42"/>
          <p:cNvPicPr>
            <a:picLocks noChangeAspect="1"/>
          </p:cNvPicPr>
          <p:nvPr/>
        </p:nvPicPr>
        <p:blipFill>
          <a:blip r:embed="rId2"/>
          <a:stretch>
            <a:fillRect/>
          </a:stretch>
        </p:blipFill>
        <p:spPr>
          <a:xfrm>
            <a:off x="3260302" y="1393542"/>
            <a:ext cx="576485" cy="432364"/>
          </a:xfrm>
          <a:prstGeom prst="rect">
            <a:avLst/>
          </a:prstGeom>
        </p:spPr>
      </p:pic>
      <p:pic>
        <p:nvPicPr>
          <p:cNvPr id="44" name="Picture 43"/>
          <p:cNvPicPr>
            <a:picLocks noChangeAspect="1"/>
          </p:cNvPicPr>
          <p:nvPr/>
        </p:nvPicPr>
        <p:blipFill>
          <a:blip r:embed="rId2"/>
          <a:stretch>
            <a:fillRect/>
          </a:stretch>
        </p:blipFill>
        <p:spPr>
          <a:xfrm>
            <a:off x="4288742" y="1393542"/>
            <a:ext cx="576485" cy="432364"/>
          </a:xfrm>
          <a:prstGeom prst="rect">
            <a:avLst/>
          </a:prstGeom>
        </p:spPr>
      </p:pic>
      <p:pic>
        <p:nvPicPr>
          <p:cNvPr id="45" name="Picture 44"/>
          <p:cNvPicPr>
            <a:picLocks noChangeAspect="1"/>
          </p:cNvPicPr>
          <p:nvPr/>
        </p:nvPicPr>
        <p:blipFill>
          <a:blip r:embed="rId2"/>
          <a:stretch>
            <a:fillRect/>
          </a:stretch>
        </p:blipFill>
        <p:spPr>
          <a:xfrm>
            <a:off x="5317184" y="1393542"/>
            <a:ext cx="576485" cy="432364"/>
          </a:xfrm>
          <a:prstGeom prst="rect">
            <a:avLst/>
          </a:prstGeom>
        </p:spPr>
      </p:pic>
      <p:pic>
        <p:nvPicPr>
          <p:cNvPr id="46" name="Picture 45"/>
          <p:cNvPicPr>
            <a:picLocks noChangeAspect="1"/>
          </p:cNvPicPr>
          <p:nvPr/>
        </p:nvPicPr>
        <p:blipFill>
          <a:blip r:embed="rId2"/>
          <a:stretch>
            <a:fillRect/>
          </a:stretch>
        </p:blipFill>
        <p:spPr>
          <a:xfrm>
            <a:off x="6345625" y="1393542"/>
            <a:ext cx="576485" cy="432364"/>
          </a:xfrm>
          <a:prstGeom prst="rect">
            <a:avLst/>
          </a:prstGeom>
        </p:spPr>
      </p:pic>
      <p:pic>
        <p:nvPicPr>
          <p:cNvPr id="53" name="Picture 52"/>
          <p:cNvPicPr>
            <a:picLocks noChangeAspect="1"/>
          </p:cNvPicPr>
          <p:nvPr/>
        </p:nvPicPr>
        <p:blipFill>
          <a:blip r:embed="rId2"/>
          <a:stretch>
            <a:fillRect/>
          </a:stretch>
        </p:blipFill>
        <p:spPr>
          <a:xfrm>
            <a:off x="7374066" y="1393542"/>
            <a:ext cx="576485" cy="432364"/>
          </a:xfrm>
          <a:prstGeom prst="rect">
            <a:avLst/>
          </a:prstGeom>
        </p:spPr>
      </p:pic>
      <p:cxnSp>
        <p:nvCxnSpPr>
          <p:cNvPr id="66" name="Straight Arrow Connector 65"/>
          <p:cNvCxnSpPr/>
          <p:nvPr/>
        </p:nvCxnSpPr>
        <p:spPr>
          <a:xfrm flipH="1">
            <a:off x="1596583" y="2464534"/>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3" y="2672609"/>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205596"/>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2561636"/>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4" y="299628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3" y="3781045"/>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4412392"/>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2811162"/>
            <a:ext cx="1599514" cy="77230"/>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1" y="4711013"/>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3073743"/>
            <a:ext cx="569784" cy="43248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3506230"/>
            <a:ext cx="892432" cy="8083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1827771"/>
            <a:ext cx="1057188" cy="1338649"/>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7" y="3166420"/>
            <a:ext cx="1"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48834" y="2753670"/>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4" y="3372366"/>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031671"/>
          <a:ext cx="82296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52488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1997676"/>
            <a:ext cx="1057188" cy="1544595"/>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534243" y="1247690"/>
            <a:ext cx="241987"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3" y="3542271"/>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1997676"/>
            <a:ext cx="1057188" cy="1544595"/>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3" y="2260256"/>
            <a:ext cx="4771081" cy="1328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9" y="2330277"/>
            <a:ext cx="892433" cy="939115"/>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3" y="1997675"/>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3588613"/>
            <a:ext cx="3432"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51008" y="3175863"/>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8" y="3794559"/>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60" y="2330277"/>
            <a:ext cx="892433" cy="939115"/>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4" y="2330277"/>
            <a:ext cx="892433" cy="939115"/>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3" y="2588481"/>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3346623"/>
            <a:ext cx="4377038" cy="1956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a:txBody>
                    <a:bodyPr/>
                    <a:lstStyle/>
                    <a:p>
                      <a:r>
                        <a:rPr lang="en-US" sz="1400" dirty="0" smtClean="0"/>
                        <a:t>Process 0</a:t>
                      </a:r>
                      <a:endParaRPr lang="en-US" sz="1400" dirty="0"/>
                    </a:p>
                  </a:txBody>
                  <a:tcPr marT="34290" marB="34290">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a:txBody>
                    <a:bodyPr/>
                    <a:lstStyle/>
                    <a:p>
                      <a:r>
                        <a:rPr lang="en-US" sz="1400" dirty="0" smtClean="0"/>
                        <a:t>Process 1</a:t>
                      </a:r>
                      <a:endParaRPr lang="en-US" sz="1400" dirty="0"/>
                    </a:p>
                  </a:txBody>
                  <a:tcPr marT="34290" marB="34290">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bl>
          </a:graphicData>
        </a:graphic>
      </p:graphicFrame>
      <p:sp>
        <p:nvSpPr>
          <p:cNvPr id="5" name="Oval 4"/>
          <p:cNvSpPr/>
          <p:nvPr/>
        </p:nvSpPr>
        <p:spPr>
          <a:xfrm>
            <a:off x="1716217"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244560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487959"/>
            <a:ext cx="1162908" cy="546581"/>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1611527"/>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9" y="1889554"/>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rgbClr val="B3A2C7"/>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5835045"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183027"/>
            <a:ext cx="7046098"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4695567"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4" y="2183027"/>
            <a:ext cx="5835045"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384836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3858435"/>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2924433"/>
            <a:ext cx="0" cy="2316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2924433"/>
            <a:ext cx="0" cy="23168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2">
                  <a:txBody>
                    <a:bodyPr/>
                    <a:lstStyle/>
                    <a:p>
                      <a:r>
                        <a:rPr lang="en-US" sz="1400" dirty="0" smtClean="0"/>
                        <a:t>Process 0</a:t>
                      </a:r>
                      <a:endParaRPr lang="en-US" sz="1400" dirty="0"/>
                    </a:p>
                  </a:txBody>
                  <a:tcPr marT="34290" marB="34290" anchor="ctr">
                    <a:solidFill>
                      <a:schemeClr val="bg1"/>
                    </a:solidFill>
                  </a:tcPr>
                </a:tc>
                <a:tc>
                  <a:txBody>
                    <a:bodyPr/>
                    <a:lstStyle/>
                    <a:p>
                      <a:endParaRPr lang="en-US" sz="1400" dirty="0"/>
                    </a:p>
                  </a:txBody>
                  <a:tcPr marT="34290" marB="34290">
                    <a:solidFill>
                      <a:srgbClr val="FFFFFF"/>
                    </a:solidFill>
                  </a:tcPr>
                </a:tc>
                <a:tc rowSpan="2">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1</a:t>
                      </a:r>
                      <a:endParaRPr lang="en-US" sz="1400" dirty="0"/>
                    </a:p>
                  </a:txBody>
                  <a:tcPr marT="34290" marB="34290">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1" y="1874108"/>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2"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7"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8"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1714498"/>
            <a:ext cx="0" cy="356288"/>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425897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425897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4240435"/>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426619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1930743"/>
            <a:ext cx="1633838" cy="9061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743" y="403038"/>
            <a:ext cx="1544"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743" y="-589623"/>
            <a:ext cx="1544"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8"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163469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7" y="1636244"/>
            <a:ext cx="267729" cy="204657"/>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8" y="1636244"/>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1944903"/>
            <a:ext cx="1030446" cy="645125"/>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8" y="2590028"/>
            <a:ext cx="1014249" cy="684384"/>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3148656"/>
            <a:ext cx="762000"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792111" y="2588063"/>
            <a:ext cx="558629"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2" y="3255233"/>
            <a:ext cx="1283729" cy="561203"/>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9426"/>
            <a:ext cx="1364222"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226566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2309426"/>
            <a:ext cx="1364222"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1659408"/>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590028"/>
            <a:ext cx="775368" cy="665206"/>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8" y="250790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188106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210476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461190"/>
            <a:ext cx="1364222" cy="764315"/>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8" y="2104769"/>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2790698"/>
            <a:ext cx="1364222" cy="764315"/>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2997928"/>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321958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1944903"/>
            <a:ext cx="793752" cy="645125"/>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7" y="2590028"/>
            <a:ext cx="809949" cy="684384"/>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1743462"/>
            <a:ext cx="7921274" cy="1604448"/>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492443"/>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492443"/>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1" y="2782825"/>
            <a:ext cx="1356287" cy="1097"/>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1" y="2423704"/>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638089" y="3243845"/>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3423168"/>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2503320"/>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4" y="3146169"/>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2502223"/>
            <a:ext cx="3114962" cy="281699"/>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238039"/>
            <a:ext cx="985524" cy="544786"/>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2782825"/>
            <a:ext cx="985523" cy="611981"/>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1" y="2005265"/>
            <a:ext cx="488037" cy="46863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8" y="2238039"/>
            <a:ext cx="599239" cy="1544"/>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1957437"/>
            <a:ext cx="1172450" cy="561203"/>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2" y="3162032"/>
            <a:ext cx="488037" cy="46863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9" y="3394806"/>
            <a:ext cx="599239" cy="1544"/>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3114204"/>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30" y="1555294"/>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1" y="400034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1638958"/>
            <a:ext cx="481328" cy="31847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3675406"/>
            <a:ext cx="481328" cy="408605"/>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7" y="1638958"/>
            <a:ext cx="712377" cy="87968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3063426"/>
            <a:ext cx="712376" cy="1020586"/>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normAutofit fontScale="92500"/>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fontScale="92500" lnSpcReduction="2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4814359"/>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normAutofit lnSpcReduction="10000"/>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4" y="4757871"/>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4761539"/>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200150"/>
            <a:ext cx="8229600" cy="1579249"/>
          </a:xfrm>
        </p:spPr>
        <p:txBody>
          <a:bodyPr>
            <a:normAutofit fontScale="92500" lnSpcReduction="20000"/>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200150"/>
          <a:ext cx="6067878" cy="2029332"/>
        </p:xfrm>
        <a:graphic>
          <a:graphicData uri="http://schemas.openxmlformats.org/drawingml/2006/table">
            <a:tbl>
              <a:tblPr firstRow="1" bandRow="1">
                <a:tableStyleId>{5C22544A-7EE6-4342-B048-85BDC9FD1C3A}</a:tableStyleId>
              </a:tblPr>
              <a:tblGrid>
                <a:gridCol w="3045059"/>
                <a:gridCol w="3022819"/>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200151"/>
          <a:ext cx="8229600" cy="12496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err="1" smtClean="0"/>
                        <a:t>Struct</a:t>
                      </a:r>
                      <a:endParaRPr lang="en-US" sz="1400" dirty="0"/>
                    </a:p>
                  </a:txBody>
                  <a:tcPr marT="34290" marB="34290"/>
                </a:tc>
                <a:tc>
                  <a:txBody>
                    <a:bodyPr/>
                    <a:lstStyle/>
                    <a:p>
                      <a:r>
                        <a:rPr lang="en-US" sz="1400" dirty="0" smtClean="0"/>
                        <a:t>Interface</a:t>
                      </a:r>
                      <a:endParaRPr lang="en-US" sz="1400" dirty="0"/>
                    </a:p>
                  </a:txBody>
                  <a:tcPr marT="34290" marB="34290"/>
                </a:tc>
              </a:tr>
              <a:tr h="278130">
                <a:tc>
                  <a:txBody>
                    <a:bodyPr/>
                    <a:lstStyle/>
                    <a:p>
                      <a:r>
                        <a:rPr lang="en-US" sz="1400" dirty="0" smtClean="0"/>
                        <a:t>Defines the memory</a:t>
                      </a:r>
                      <a:r>
                        <a:rPr lang="en-US" sz="1400" baseline="0" dirty="0" smtClean="0"/>
                        <a:t> layout of a type</a:t>
                      </a:r>
                      <a:endParaRPr lang="en-US" sz="1400" dirty="0"/>
                    </a:p>
                  </a:txBody>
                  <a:tcPr marT="34290" marB="34290"/>
                </a:tc>
                <a:tc>
                  <a:txBody>
                    <a:bodyPr/>
                    <a:lstStyle/>
                    <a:p>
                      <a:r>
                        <a:rPr lang="en-US" sz="1400" dirty="0" smtClean="0"/>
                        <a:t>Defines which operations are available</a:t>
                      </a:r>
                      <a:endParaRPr lang="en-US" sz="1400" dirty="0"/>
                    </a:p>
                  </a:txBody>
                  <a:tcPr marT="34290" marB="34290"/>
                </a:tc>
              </a:tr>
              <a:tr h="685800">
                <a:tc>
                  <a:txBody>
                    <a:bodyPr/>
                    <a:lstStyle/>
                    <a:p>
                      <a:r>
                        <a:rPr lang="en-US" sz="1400" dirty="0" smtClean="0"/>
                        <a:t>How should a</a:t>
                      </a:r>
                      <a:r>
                        <a:rPr lang="en-US" sz="1400" baseline="0" dirty="0" smtClean="0"/>
                        <a:t> value of this type be stored in memory, the memory footprint so to speak.</a:t>
                      </a:r>
                      <a:endParaRPr lang="en-US" sz="1400" dirty="0"/>
                    </a:p>
                  </a:txBody>
                  <a:tcPr marT="34290" marB="34290"/>
                </a:tc>
                <a:tc>
                  <a:txBody>
                    <a:bodyPr/>
                    <a:lstStyle/>
                    <a:p>
                      <a:r>
                        <a:rPr lang="en-US" sz="1400" dirty="0" smtClean="0"/>
                        <a:t>What</a:t>
                      </a:r>
                      <a:r>
                        <a:rPr lang="en-US" sz="1400" baseline="0" dirty="0" smtClean="0"/>
                        <a:t> actions can be taken in manipulating a value which implements this interface.</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2880503"/>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endParaRPr lang="en-US" sz="1400" dirty="0"/>
                    </a:p>
                  </a:txBody>
                  <a:tcPr marT="34290" marB="34290"/>
                </a:tc>
                <a:tc>
                  <a:txBody>
                    <a:bodyPr/>
                    <a:lstStyle/>
                    <a:p>
                      <a:endParaRPr lang="en-US" sz="1400"/>
                    </a:p>
                  </a:txBody>
                  <a:tcPr marT="34290" marB="34290"/>
                </a:tc>
              </a:tr>
              <a:tr h="278130">
                <a:tc>
                  <a:txBody>
                    <a:bodyPr/>
                    <a:lstStyle/>
                    <a:p>
                      <a:endParaRPr lang="en-US" sz="1400" dirty="0"/>
                    </a:p>
                  </a:txBody>
                  <a:tcPr marT="34290" marB="34290"/>
                </a:tc>
                <a:tc>
                  <a:txBody>
                    <a:bodyPr/>
                    <a:lstStyle/>
                    <a:p>
                      <a:endParaRPr lang="en-US" sz="1400" dirty="0"/>
                    </a:p>
                  </a:txBody>
                  <a:tcPr marT="34290" marB="34290"/>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1" y="1200150"/>
          <a:ext cx="3383541" cy="2029332"/>
        </p:xfrm>
        <a:graphic>
          <a:graphicData uri="http://schemas.openxmlformats.org/drawingml/2006/table">
            <a:tbl>
              <a:tblPr firstRow="1" bandRow="1">
                <a:tableStyleId>{5C22544A-7EE6-4342-B048-85BDC9FD1C3A}</a:tableStyleId>
              </a:tblPr>
              <a:tblGrid>
                <a:gridCol w="1287856"/>
                <a:gridCol w="2095685"/>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60" y="1200150"/>
          <a:ext cx="3383541" cy="2029332"/>
        </p:xfrm>
        <a:graphic>
          <a:graphicData uri="http://schemas.openxmlformats.org/drawingml/2006/table">
            <a:tbl>
              <a:tblPr firstRow="1" bandRow="1">
                <a:tableStyleId>{5C22544A-7EE6-4342-B048-85BDC9FD1C3A}</a:tableStyleId>
              </a:tblPr>
              <a:tblGrid>
                <a:gridCol w="1464053"/>
                <a:gridCol w="1919488"/>
              </a:tblGrid>
              <a:tr h="338222">
                <a:tc>
                  <a:txBody>
                    <a:bodyPr/>
                    <a:lstStyle/>
                    <a:p>
                      <a:r>
                        <a:rPr lang="en-US" sz="1400" dirty="0" err="1" smtClean="0"/>
                        <a:t>Struct</a:t>
                      </a:r>
                      <a:endParaRPr lang="en-US" sz="1400" dirty="0"/>
                    </a:p>
                  </a:txBody>
                  <a:tcPr marT="34290" marB="34290"/>
                </a:tc>
                <a:tc>
                  <a:txBody>
                    <a:bodyPr/>
                    <a:lstStyle/>
                    <a:p>
                      <a:r>
                        <a:rPr lang="en-US" sz="1400" dirty="0" smtClean="0"/>
                        <a:t>Fields</a:t>
                      </a:r>
                      <a:endParaRPr lang="en-US" sz="1400" dirty="0"/>
                    </a:p>
                  </a:txBody>
                  <a:tcPr marT="34290" marB="34290"/>
                </a:tc>
              </a:tr>
              <a:tr h="338222">
                <a:tc rowSpan="2">
                  <a:txBody>
                    <a:bodyPr/>
                    <a:lstStyle/>
                    <a:p>
                      <a:pPr algn="l"/>
                      <a:r>
                        <a:rPr lang="en-US" sz="1400" dirty="0" err="1" smtClean="0"/>
                        <a:t>IndianRunner</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weight: </a:t>
                      </a:r>
                      <a:r>
                        <a:rPr lang="en-US" sz="1400" dirty="0" err="1" smtClean="0"/>
                        <a:t>int</a:t>
                      </a:r>
                      <a:endParaRPr lang="en-US" sz="1400" dirty="0"/>
                    </a:p>
                  </a:txBody>
                  <a:tcPr marT="34290" marB="34290"/>
                </a:tc>
              </a:tr>
              <a:tr h="338222">
                <a:tc rowSpan="3">
                  <a:txBody>
                    <a:bodyPr/>
                    <a:lstStyle/>
                    <a:p>
                      <a:r>
                        <a:rPr lang="en-US" sz="1400" dirty="0" smtClean="0"/>
                        <a:t>Person</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age: </a:t>
                      </a:r>
                      <a:r>
                        <a:rPr lang="en-US" sz="1400" dirty="0" err="1" smtClean="0"/>
                        <a:t>int</a:t>
                      </a:r>
                      <a:endParaRPr lang="en-US" sz="1400" dirty="0"/>
                    </a:p>
                  </a:txBody>
                  <a:tcPr marT="34290" marB="34290"/>
                </a:tc>
              </a:tr>
              <a:tr h="338222">
                <a:tc vMerge="1">
                  <a:txBody>
                    <a:bodyPr/>
                    <a:lstStyle/>
                    <a:p>
                      <a:endParaRPr lang="en-US" dirty="0"/>
                    </a:p>
                  </a:txBody>
                  <a:tcPr/>
                </a:tc>
                <a:tc>
                  <a:txBody>
                    <a:bodyPr/>
                    <a:lstStyle/>
                    <a:p>
                      <a:r>
                        <a:rPr lang="en-US" sz="1400" dirty="0" err="1" smtClean="0"/>
                        <a:t>ssn</a:t>
                      </a:r>
                      <a:r>
                        <a:rPr lang="en-US" sz="1400" dirty="0" smtClean="0"/>
                        <a:t>: string</a:t>
                      </a:r>
                      <a:endParaRPr lang="en-US" sz="1400" dirty="0"/>
                    </a:p>
                  </a:txBody>
                  <a:tcPr marT="34290" marB="34290"/>
                </a:tc>
              </a:tr>
            </a:tbl>
          </a:graphicData>
        </a:graphic>
      </p:graphicFrame>
      <p:cxnSp>
        <p:nvCxnSpPr>
          <p:cNvPr id="7" name="Straight Arrow Connector 6"/>
          <p:cNvCxnSpPr/>
          <p:nvPr/>
        </p:nvCxnSpPr>
        <p:spPr>
          <a:xfrm flipH="1" flipV="1">
            <a:off x="4135238" y="1868272"/>
            <a:ext cx="1104368" cy="36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1550758"/>
            <a:ext cx="171790" cy="658037"/>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1978712"/>
            <a:ext cx="1104368" cy="414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245608"/>
            <a:ext cx="171790" cy="29450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1978712"/>
            <a:ext cx="1104368" cy="75007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2902766"/>
            <a:ext cx="171790" cy="294506"/>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2438878"/>
            <a:ext cx="1104368" cy="36813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2857627"/>
            <a:ext cx="1104368" cy="179465"/>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4" y="3989635"/>
            <a:ext cx="6447122"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3" y="4684485"/>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371294"/>
            <a:ext cx="1276156"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371294"/>
            <a:ext cx="1071972"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1873177"/>
            <a:ext cx="233144" cy="17026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1592989"/>
            <a:ext cx="233144" cy="17026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1806150"/>
            <a:ext cx="233144" cy="17026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4" y="1452637"/>
            <a:ext cx="227009" cy="140351"/>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60" y="1908535"/>
            <a:ext cx="227009" cy="140351"/>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9" y="1978711"/>
            <a:ext cx="227009" cy="140351"/>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3" y="1768184"/>
            <a:ext cx="227009" cy="140351"/>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1" y="1063229"/>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063229"/>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4" y="255852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4" y="2949819"/>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4" y="3341118"/>
            <a:ext cx="146968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915597" y="2197912"/>
            <a:ext cx="699748" cy="390800"/>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479766" y="1639192"/>
            <a:ext cx="694300"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677965" y="1550730"/>
            <a:ext cx="1015423"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417402" y="1741117"/>
            <a:ext cx="1085599"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460731" y="1557438"/>
            <a:ext cx="1225950"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594918" y="1631974"/>
            <a:ext cx="1406722" cy="2380898"/>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519656" y="2351425"/>
            <a:ext cx="1762534" cy="58618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1662347"/>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T = Person</a:t>
                      </a:r>
                      <a:endParaRPr lang="en-US" sz="1400" dirty="0"/>
                    </a:p>
                  </a:txBody>
                  <a:tcPr marT="34290" marB="34290"/>
                </a:tc>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bl>
          </a:graphicData>
        </a:graphic>
      </p:graphicFrame>
      <p:sp>
        <p:nvSpPr>
          <p:cNvPr id="5" name="TextBox 4"/>
          <p:cNvSpPr txBox="1"/>
          <p:nvPr/>
        </p:nvSpPr>
        <p:spPr>
          <a:xfrm>
            <a:off x="3882675" y="1219439"/>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1" y="3189355"/>
          <a:ext cx="3770069" cy="845819"/>
        </p:xfrm>
        <a:graphic>
          <a:graphicData uri="http://schemas.openxmlformats.org/drawingml/2006/table">
            <a:tbl>
              <a:tblPr firstRow="1" bandRow="1">
                <a:tableStyleId>{5C22544A-7EE6-4342-B048-85BDC9FD1C3A}</a:tableStyleId>
              </a:tblPr>
              <a:tblGrid>
                <a:gridCol w="3770069"/>
              </a:tblGrid>
              <a:tr h="278130">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strike="sngStrike" dirty="0" err="1" smtClean="0"/>
                        <a:t>func</a:t>
                      </a:r>
                      <a:r>
                        <a:rPr lang="en-US" sz="1400" strike="sngStrike" dirty="0" smtClean="0"/>
                        <a:t> (p *Person) </a:t>
                      </a:r>
                      <a:r>
                        <a:rPr lang="en-US" sz="1400" strike="sngStrike" dirty="0" err="1" smtClean="0"/>
                        <a:t>SetName</a:t>
                      </a:r>
                      <a:r>
                        <a:rPr lang="en-US" sz="1400" strike="sngStrike" dirty="0" smtClean="0"/>
                        <a:t>(n string)</a:t>
                      </a:r>
                    </a:p>
                  </a:txBody>
                  <a:tcPr marT="34290" marB="34290"/>
                </a:tc>
              </a:tr>
            </a:tbl>
          </a:graphicData>
        </a:graphic>
      </p:graphicFrame>
      <p:sp>
        <p:nvSpPr>
          <p:cNvPr id="7" name="TextBox 6"/>
          <p:cNvSpPr txBox="1"/>
          <p:nvPr/>
        </p:nvSpPr>
        <p:spPr>
          <a:xfrm>
            <a:off x="3683329" y="2746447"/>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9" y="3189355"/>
          <a:ext cx="3637391" cy="845819"/>
        </p:xfrm>
        <a:graphic>
          <a:graphicData uri="http://schemas.openxmlformats.org/drawingml/2006/table">
            <a:tbl>
              <a:tblPr firstRow="1" bandRow="1">
                <a:tableStyleId>{5C22544A-7EE6-4342-B048-85BDC9FD1C3A}</a:tableStyleId>
              </a:tblPr>
              <a:tblGrid>
                <a:gridCol w="3637391"/>
              </a:tblGrid>
              <a:tr h="278130">
                <a:tc>
                  <a:txBody>
                    <a:bodyPr/>
                    <a:lstStyle/>
                    <a:p>
                      <a:r>
                        <a:rPr lang="en-US" sz="1400" dirty="0" smtClean="0"/>
                        <a:t>*T = *Person</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Name() string</a:t>
                      </a:r>
                    </a:p>
                  </a:txBody>
                  <a:tcPr marT="34290" marB="34290"/>
                </a:tc>
              </a:tr>
            </a:tbl>
          </a:graphicData>
        </a:graphic>
      </p:graphicFrame>
      <p:sp>
        <p:nvSpPr>
          <p:cNvPr id="9" name="TextBox 8"/>
          <p:cNvSpPr txBox="1"/>
          <p:nvPr/>
        </p:nvSpPr>
        <p:spPr>
          <a:xfrm>
            <a:off x="5076661" y="4293344"/>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1" y="4294244"/>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5" y="4849695"/>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658202" y="1236416"/>
            <a:ext cx="353785"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5" y="2526104"/>
            <a:ext cx="2144427" cy="3263"/>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77651" y="1247715"/>
            <a:ext cx="91595"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2514543"/>
            <a:ext cx="2140934" cy="1777"/>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1748288"/>
            <a:ext cx="1826770" cy="163125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492443"/>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65151" y="535216"/>
            <a:ext cx="91595"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945702" y="523917"/>
            <a:ext cx="353785"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2513056"/>
            <a:ext cx="1130678" cy="1487"/>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144851"/>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2429412"/>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229861"/>
            <a:ext cx="1127186" cy="12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7" y="2040348"/>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5" y="2148766"/>
            <a:ext cx="925081"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20" y="2148766"/>
            <a:ext cx="925081"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1" y="3163423"/>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8" y="3143203"/>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6" y="3501882"/>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3610300"/>
            <a:ext cx="807486"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3610300"/>
            <a:ext cx="682052"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1" y="2392786"/>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6" y="2731245"/>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30" y="3953707"/>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5" y="3063102"/>
            <a:ext cx="580157" cy="694196"/>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2815783"/>
            <a:ext cx="572296"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3" y="4372116"/>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5" y="2583526"/>
            <a:ext cx="1842323" cy="640916"/>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3003581"/>
            <a:ext cx="517418"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2" y="3110140"/>
            <a:ext cx="1654171" cy="429237"/>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1" y="4053304"/>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4" y="4471713"/>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4" y="3003581"/>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3423636"/>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972749" y="2771065"/>
            <a:ext cx="1128939"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1" y="1930129"/>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2350183"/>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2" y="3223717"/>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Binary File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441988216"/>
      </p:ext>
    </p:extLst>
  </p:cSld>
  <p:clrMapOvr>
    <a:masterClrMapping/>
  </p:clrMapOvr>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Working with binary files</a:t>
            </a:r>
          </a:p>
          <a:p>
            <a:pPr lvl="1"/>
            <a:r>
              <a:rPr lang="en-US" b="1" dirty="0" smtClean="0">
                <a:latin typeface="Helvetica Neue"/>
                <a:cs typeface="Helvetica Neue"/>
              </a:rPr>
              <a:t>Creating</a:t>
            </a:r>
          </a:p>
          <a:p>
            <a:pPr lvl="1"/>
            <a:r>
              <a:rPr lang="en-US" b="1" dirty="0" smtClean="0">
                <a:latin typeface="Helvetica Neue"/>
                <a:cs typeface="Helvetica Neue"/>
              </a:rPr>
              <a:t>Writing</a:t>
            </a:r>
          </a:p>
          <a:p>
            <a:pPr lvl="1"/>
            <a:r>
              <a:rPr lang="en-US" b="1" dirty="0" smtClean="0">
                <a:latin typeface="Helvetica Neue"/>
                <a:cs typeface="Helvetica Neue"/>
              </a:rPr>
              <a:t>Opening</a:t>
            </a:r>
          </a:p>
          <a:p>
            <a:pPr lvl="1"/>
            <a:r>
              <a:rPr lang="en-US" b="1" smtClean="0">
                <a:latin typeface="Helvetica Neue"/>
                <a:cs typeface="Helvetica Neue"/>
              </a:rPr>
              <a:t>Reading</a:t>
            </a:r>
            <a:endParaRPr lang="en-US" b="1" dirty="0">
              <a:latin typeface="Helvetica Neue"/>
              <a:cs typeface="Helvetica Neue"/>
            </a:endParaRPr>
          </a:p>
        </p:txBody>
      </p:sp>
    </p:spTree>
    <p:extLst>
      <p:ext uri="{BB962C8B-B14F-4D97-AF65-F5344CB8AC3E}">
        <p14:creationId xmlns:p14="http://schemas.microsoft.com/office/powerpoint/2010/main" val="2290209183"/>
      </p:ext>
    </p:extLst>
  </p:cSld>
  <p:clrMapOvr>
    <a:masterClrMapping/>
  </p:clrMapOvr>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x.Stat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199123872"/>
      </p:ext>
    </p:extLst>
  </p:cSld>
  <p:clrMapOvr>
    <a:masterClrMapping/>
  </p:clrMapOvr>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Other useful things to do with a file:</a:t>
            </a:r>
          </a:p>
          <a:p>
            <a:pPr lvl="1"/>
            <a:r>
              <a:rPr lang="en-US" b="1" dirty="0" smtClean="0">
                <a:latin typeface="Helvetica Neue"/>
                <a:cs typeface="Helvetica Neue"/>
              </a:rPr>
              <a:t>Stats</a:t>
            </a:r>
          </a:p>
          <a:p>
            <a:pPr lvl="2"/>
            <a:r>
              <a:rPr lang="en-US" b="1" dirty="0" smtClean="0">
                <a:latin typeface="Helvetica Neue"/>
                <a:cs typeface="Helvetica Neue"/>
              </a:rPr>
              <a:t>Size</a:t>
            </a:r>
            <a:endParaRPr lang="en-US" b="1" dirty="0">
              <a:latin typeface="Helvetica Neue"/>
              <a:cs typeface="Helvetica Neue"/>
            </a:endParaRPr>
          </a:p>
          <a:p>
            <a:pPr lvl="2"/>
            <a:r>
              <a:rPr lang="en-US" b="1" dirty="0" smtClean="0">
                <a:latin typeface="Helvetica Neue"/>
                <a:cs typeface="Helvetica Neue"/>
              </a:rPr>
              <a:t>Mode</a:t>
            </a:r>
          </a:p>
          <a:p>
            <a:pPr lvl="2"/>
            <a:r>
              <a:rPr lang="en-US" b="1" smtClean="0">
                <a:latin typeface="Helvetica Neue"/>
                <a:cs typeface="Helvetica Neue"/>
              </a:rPr>
              <a:t>Perm</a:t>
            </a:r>
            <a:endParaRPr lang="en-US" b="1" dirty="0" smtClean="0">
              <a:latin typeface="Helvetica Neue"/>
              <a:cs typeface="Helvetica Neue"/>
            </a:endParaRPr>
          </a:p>
          <a:p>
            <a:pPr lvl="2"/>
            <a:r>
              <a:rPr lang="en-US" b="1" dirty="0" smtClean="0">
                <a:latin typeface="Helvetica Neue"/>
                <a:cs typeface="Helvetica Neue"/>
              </a:rPr>
              <a:t>Check if exist</a:t>
            </a:r>
          </a:p>
          <a:p>
            <a:pPr lvl="2"/>
            <a:r>
              <a:rPr lang="en-US" b="1" dirty="0" smtClean="0">
                <a:latin typeface="Helvetica Neue"/>
                <a:cs typeface="Helvetica Neue"/>
              </a:rPr>
              <a:t>Etc.</a:t>
            </a:r>
          </a:p>
        </p:txBody>
      </p:sp>
    </p:spTree>
    <p:extLst>
      <p:ext uri="{BB962C8B-B14F-4D97-AF65-F5344CB8AC3E}">
        <p14:creationId xmlns:p14="http://schemas.microsoft.com/office/powerpoint/2010/main" val="694651422"/>
      </p:ext>
    </p:extLst>
  </p:cSld>
  <p:clrMapOvr>
    <a:masterClrMapping/>
  </p:clrMapOvr>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os.Args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674846499"/>
      </p:ext>
    </p:extLst>
  </p:cSld>
  <p:clrMapOvr>
    <a:masterClrMapping/>
  </p:clrMapOvr>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What are command-line arguments?</a:t>
            </a:r>
          </a:p>
          <a:p>
            <a:pPr lvl="1"/>
            <a:r>
              <a:rPr lang="en-US" b="1" dirty="0" smtClean="0">
                <a:latin typeface="Helvetica Neue"/>
                <a:cs typeface="Helvetica Neue"/>
              </a:rPr>
              <a:t>Or just simply program/application arguments, since you don’t need a command line to pass them*</a:t>
            </a:r>
          </a:p>
          <a:p>
            <a:pPr lvl="1"/>
            <a:r>
              <a:rPr lang="en-US" b="1" dirty="0" smtClean="0">
                <a:latin typeface="Helvetica Neue"/>
                <a:cs typeface="Helvetica Neue"/>
              </a:rPr>
              <a:t>Examples:</a:t>
            </a:r>
          </a:p>
          <a:p>
            <a:pPr lvl="2"/>
            <a:r>
              <a:rPr lang="en-US" b="1" dirty="0" smtClean="0">
                <a:latin typeface="Helvetica Neue"/>
                <a:cs typeface="Helvetica Neue"/>
              </a:rPr>
              <a:t>$ awesome </a:t>
            </a:r>
            <a:r>
              <a:rPr lang="en-US" b="1" dirty="0">
                <a:latin typeface="Helvetica Neue"/>
                <a:cs typeface="Helvetica Neue"/>
              </a:rPr>
              <a:t>-</a:t>
            </a:r>
            <a:r>
              <a:rPr lang="en-US" b="1" dirty="0" smtClean="0">
                <a:latin typeface="Helvetica Neue"/>
                <a:cs typeface="Helvetica Neue"/>
              </a:rPr>
              <a:t>f -n 5 --level=high my other </a:t>
            </a:r>
            <a:r>
              <a:rPr lang="en-US" b="1" dirty="0" err="1" smtClean="0">
                <a:latin typeface="Helvetica Neue"/>
                <a:cs typeface="Helvetica Neue"/>
              </a:rPr>
              <a:t>args</a:t>
            </a:r>
            <a:endParaRPr lang="en-US" b="1" dirty="0" smtClean="0">
              <a:latin typeface="Helvetica Neue"/>
              <a:cs typeface="Helvetica Neue"/>
            </a:endParaRPr>
          </a:p>
          <a:p>
            <a:pPr lvl="2"/>
            <a:r>
              <a:rPr lang="en-US" b="1" dirty="0" smtClean="0">
                <a:latin typeface="Helvetica Neue"/>
                <a:cs typeface="Helvetica Neue"/>
              </a:rPr>
              <a:t>C:&gt; </a:t>
            </a:r>
            <a:r>
              <a:rPr lang="en-US" b="1" dirty="0">
                <a:latin typeface="Helvetica Neue"/>
                <a:cs typeface="Helvetica Neue"/>
              </a:rPr>
              <a:t>awesome -f -n 5 --level=high my other </a:t>
            </a:r>
            <a:r>
              <a:rPr lang="en-US" b="1" dirty="0" err="1">
                <a:latin typeface="Helvetica Neue"/>
                <a:cs typeface="Helvetica Neue"/>
              </a:rPr>
              <a:t>args</a:t>
            </a:r>
            <a:endParaRPr lang="en-US" b="1" dirty="0">
              <a:latin typeface="Helvetica Neue"/>
              <a:cs typeface="Helvetica Neue"/>
            </a:endParaRPr>
          </a:p>
          <a:p>
            <a:pPr lvl="1"/>
            <a:r>
              <a:rPr lang="en-US" b="1" dirty="0" smtClean="0">
                <a:latin typeface="Helvetica Neue"/>
                <a:cs typeface="Helvetica Neue"/>
              </a:rPr>
              <a:t>Accessing </a:t>
            </a:r>
            <a:r>
              <a:rPr lang="en-US" b="1" dirty="0" err="1" smtClean="0">
                <a:latin typeface="Helvetica Neue"/>
                <a:cs typeface="Helvetica Neue"/>
              </a:rPr>
              <a:t>Cmdline</a:t>
            </a:r>
            <a:r>
              <a:rPr lang="en-US" b="1" dirty="0" smtClean="0">
                <a:latin typeface="Helvetica Neue"/>
                <a:cs typeface="Helvetica Neue"/>
              </a:rPr>
              <a:t> </a:t>
            </a:r>
            <a:r>
              <a:rPr lang="en-US" b="1" dirty="0" err="1" smtClean="0">
                <a:latin typeface="Helvetica Neue"/>
                <a:cs typeface="Helvetica Neue"/>
              </a:rPr>
              <a:t>args</a:t>
            </a:r>
            <a:endParaRPr lang="en-US" b="1" dirty="0">
              <a:latin typeface="Helvetica Neue"/>
              <a:cs typeface="Helvetica Neue"/>
            </a:endParaRPr>
          </a:p>
        </p:txBody>
      </p:sp>
    </p:spTree>
    <p:extLst>
      <p:ext uri="{BB962C8B-B14F-4D97-AF65-F5344CB8AC3E}">
        <p14:creationId xmlns:p14="http://schemas.microsoft.com/office/powerpoint/2010/main" val="1307990749"/>
      </p:ext>
    </p:extLst>
  </p:cSld>
  <p:clrMapOvr>
    <a:masterClrMapping/>
  </p:clrMapOvr>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Echo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‘echo’ program:</a:t>
            </a:r>
          </a:p>
          <a:p>
            <a:pPr lvl="1"/>
            <a:r>
              <a:rPr lang="en-US" b="1" dirty="0" smtClean="0">
                <a:latin typeface="Helvetica Neue"/>
                <a:cs typeface="Helvetica Neue"/>
              </a:rPr>
              <a:t>Program must write its </a:t>
            </a:r>
            <a:r>
              <a:rPr lang="en-US" b="1" dirty="0" err="1" smtClean="0">
                <a:latin typeface="Helvetica Neue"/>
                <a:cs typeface="Helvetica Neue"/>
              </a:rPr>
              <a:t>args</a:t>
            </a:r>
            <a:r>
              <a:rPr lang="en-US" b="1" dirty="0" smtClean="0">
                <a:latin typeface="Helvetica Neue"/>
                <a:cs typeface="Helvetica Neue"/>
              </a:rPr>
              <a:t> to  the output</a:t>
            </a:r>
          </a:p>
          <a:p>
            <a:pPr lvl="1"/>
            <a:r>
              <a:rPr lang="en-US" b="1" dirty="0" smtClean="0">
                <a:latin typeface="Helvetica Neue"/>
                <a:cs typeface="Helvetica Neue"/>
              </a:rPr>
              <a:t>Support ‘-n’ option to suppress writing a new line</a:t>
            </a:r>
          </a:p>
          <a:p>
            <a:pPr lvl="2"/>
            <a:r>
              <a:rPr lang="en-US" b="1" dirty="0" smtClean="0">
                <a:latin typeface="Helvetica Neue"/>
                <a:cs typeface="Helvetica Neue"/>
              </a:rPr>
              <a:t>Example: </a:t>
            </a:r>
          </a:p>
          <a:p>
            <a:pPr lvl="3"/>
            <a:r>
              <a:rPr lang="en-US" b="1" dirty="0" smtClean="0">
                <a:latin typeface="Helvetica Neue"/>
                <a:cs typeface="Helvetica Neue"/>
              </a:rPr>
              <a:t>$ echo hello ‘a brave new world’</a:t>
            </a:r>
          </a:p>
          <a:p>
            <a:pPr lvl="4"/>
            <a:r>
              <a:rPr lang="en-US" b="1" dirty="0" smtClean="0">
                <a:latin typeface="Helvetica Neue"/>
                <a:cs typeface="Helvetica Neue"/>
              </a:rPr>
              <a:t>hello a brave new world</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1</a:t>
            </a:r>
          </a:p>
          <a:p>
            <a:pPr lvl="2"/>
            <a:r>
              <a:rPr lang="en-US" b="1" dirty="0" smtClean="0">
                <a:latin typeface="Helvetica Neue"/>
                <a:cs typeface="Helvetica Neue"/>
              </a:rPr>
              <a:t>Only Short Listing</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31138275"/>
      </p:ext>
    </p:extLst>
  </p:cSld>
  <p:clrMapOvr>
    <a:masterClrMapping/>
  </p:clrMapOvr>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2</a:t>
            </a:r>
          </a:p>
          <a:p>
            <a:pPr lvl="2"/>
            <a:r>
              <a:rPr lang="en-US" b="1" dirty="0" smtClean="0">
                <a:latin typeface="Helvetica Neue"/>
                <a:cs typeface="Helvetica Neue"/>
              </a:rPr>
              <a:t>Add Long Listing</a:t>
            </a:r>
          </a:p>
          <a:p>
            <a:pPr lvl="3"/>
            <a:r>
              <a:rPr lang="en-US" b="1" dirty="0" smtClean="0">
                <a:latin typeface="Helvetica Neue"/>
                <a:cs typeface="Helvetica Neue"/>
              </a:rPr>
              <a:t>With permission placeholder</a:t>
            </a:r>
          </a:p>
        </p:txBody>
      </p:sp>
    </p:spTree>
    <p:extLst>
      <p:ext uri="{BB962C8B-B14F-4D97-AF65-F5344CB8AC3E}">
        <p14:creationId xmlns:p14="http://schemas.microsoft.com/office/powerpoint/2010/main" val="3999209739"/>
      </p:ext>
    </p:extLst>
  </p:cSld>
  <p:clrMapOvr>
    <a:masterClrMapping/>
  </p:clrMapOvr>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652616960"/>
      </p:ext>
    </p:extLst>
  </p:cSld>
  <p:clrMapOvr>
    <a:masterClrMapping/>
  </p:clrMapOvr>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3</a:t>
            </a:r>
          </a:p>
          <a:p>
            <a:pPr lvl="2"/>
            <a:r>
              <a:rPr lang="en-US" b="1" dirty="0" smtClean="0">
                <a:latin typeface="Helvetica Neue"/>
                <a:cs typeface="Helvetica Neue"/>
              </a:rPr>
              <a:t>Fix permission string in long listing</a:t>
            </a:r>
          </a:p>
        </p:txBody>
      </p:sp>
    </p:spTree>
    <p:extLst>
      <p:ext uri="{BB962C8B-B14F-4D97-AF65-F5344CB8AC3E}">
        <p14:creationId xmlns:p14="http://schemas.microsoft.com/office/powerpoint/2010/main" val="4211049497"/>
      </p:ext>
    </p:extLst>
  </p:cSld>
  <p:clrMapOvr>
    <a:masterClrMapping/>
  </p:clrMapOvr>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Review</a:t>
            </a:r>
            <a:endParaRPr lang="en-US" dirty="0"/>
          </a:p>
        </p:txBody>
      </p:sp>
      <p:grpSp>
        <p:nvGrpSpPr>
          <p:cNvPr id="74" name="Group 73"/>
          <p:cNvGrpSpPr/>
          <p:nvPr/>
        </p:nvGrpSpPr>
        <p:grpSpPr>
          <a:xfrm>
            <a:off x="2414293" y="1122598"/>
            <a:ext cx="4366330" cy="937699"/>
            <a:chOff x="1503817" y="2716908"/>
            <a:chExt cx="4366330" cy="1250266"/>
          </a:xfrm>
        </p:grpSpPr>
        <p:sp>
          <p:nvSpPr>
            <p:cNvPr id="19" name="Rectangle 18"/>
            <p:cNvSpPr/>
            <p:nvPr/>
          </p:nvSpPr>
          <p:spPr>
            <a:xfrm>
              <a:off x="1503817"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1828008"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2152199"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2476390"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TextBox 22"/>
            <p:cNvSpPr txBox="1"/>
            <p:nvPr/>
          </p:nvSpPr>
          <p:spPr>
            <a:xfrm>
              <a:off x="3354702" y="2716908"/>
              <a:ext cx="1768003"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p = bit position</a:t>
              </a:r>
              <a:endParaRPr lang="en-US" dirty="0"/>
            </a:p>
          </p:txBody>
        </p:sp>
        <p:cxnSp>
          <p:nvCxnSpPr>
            <p:cNvPr id="24" name="Straight Arrow Connector 23"/>
            <p:cNvCxnSpPr>
              <a:stCxn id="23" idx="1"/>
            </p:cNvCxnSpPr>
            <p:nvPr/>
          </p:nvCxnSpPr>
          <p:spPr>
            <a:xfrm flipH="1" flipV="1">
              <a:off x="2873544" y="2901573"/>
              <a:ext cx="481158" cy="61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476390"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7" name="Rectangle 26"/>
            <p:cNvSpPr/>
            <p:nvPr/>
          </p:nvSpPr>
          <p:spPr>
            <a:xfrm>
              <a:off x="1503817"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28" name="Rectangle 27"/>
            <p:cNvSpPr/>
            <p:nvPr/>
          </p:nvSpPr>
          <p:spPr>
            <a:xfrm>
              <a:off x="1828008"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29" name="Rectangle 28"/>
            <p:cNvSpPr/>
            <p:nvPr/>
          </p:nvSpPr>
          <p:spPr>
            <a:xfrm>
              <a:off x="2152199"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1" name="TextBox 30"/>
            <p:cNvSpPr txBox="1"/>
            <p:nvPr/>
          </p:nvSpPr>
          <p:spPr>
            <a:xfrm>
              <a:off x="3354703" y="3474731"/>
              <a:ext cx="2515444"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v = </a:t>
              </a:r>
              <a:r>
                <a:rPr lang="en-US" dirty="0"/>
                <a:t>bit value, v = 2^p = </a:t>
              </a:r>
              <a:r>
                <a:rPr lang="en-US" dirty="0" smtClean="0"/>
                <a:t>2</a:t>
              </a:r>
              <a:r>
                <a:rPr lang="en-US" baseline="30000" dirty="0" smtClean="0"/>
                <a:t>p</a:t>
              </a:r>
              <a:endParaRPr lang="en-US" dirty="0"/>
            </a:p>
          </p:txBody>
        </p:sp>
        <p:cxnSp>
          <p:nvCxnSpPr>
            <p:cNvPr id="32" name="Straight Arrow Connector 31"/>
            <p:cNvCxnSpPr>
              <a:stCxn id="31" idx="1"/>
            </p:cNvCxnSpPr>
            <p:nvPr/>
          </p:nvCxnSpPr>
          <p:spPr>
            <a:xfrm flipH="1" flipV="1">
              <a:off x="2873543" y="3659398"/>
              <a:ext cx="481160" cy="615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476390"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46" name="Rectangle 45"/>
            <p:cNvSpPr/>
            <p:nvPr/>
          </p:nvSpPr>
          <p:spPr>
            <a:xfrm>
              <a:off x="1503817"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47" name="Rectangle 46"/>
            <p:cNvSpPr/>
            <p:nvPr/>
          </p:nvSpPr>
          <p:spPr>
            <a:xfrm>
              <a:off x="1828008"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8" name="Rectangle 47"/>
            <p:cNvSpPr/>
            <p:nvPr/>
          </p:nvSpPr>
          <p:spPr>
            <a:xfrm>
              <a:off x="2152199"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grpSp>
      <p:sp>
        <p:nvSpPr>
          <p:cNvPr id="54" name="TextBox 53"/>
          <p:cNvSpPr txBox="1"/>
          <p:nvPr/>
        </p:nvSpPr>
        <p:spPr>
          <a:xfrm>
            <a:off x="1285362" y="2188442"/>
            <a:ext cx="6681787" cy="369332"/>
          </a:xfrm>
          <a:prstGeom prst="rect">
            <a:avLst/>
          </a:prstGeom>
          <a:noFill/>
        </p:spPr>
        <p:txBody>
          <a:bodyPr wrap="none" rtlCol="0">
            <a:spAutoFit/>
          </a:bodyPr>
          <a:lstStyle/>
          <a:p>
            <a:r>
              <a:rPr lang="en-US" dirty="0" smtClean="0"/>
              <a:t>TIP: decimal value of bits = sum of bit values having a ‘1’ or being ‘on’</a:t>
            </a:r>
            <a:endParaRPr lang="en-US" dirty="0"/>
          </a:p>
        </p:txBody>
      </p:sp>
      <p:sp>
        <p:nvSpPr>
          <p:cNvPr id="58" name="Rectangle 57"/>
          <p:cNvSpPr/>
          <p:nvPr/>
        </p:nvSpPr>
        <p:spPr>
          <a:xfrm>
            <a:off x="2416412"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59" name="Rectangle 58"/>
          <p:cNvSpPr/>
          <p:nvPr/>
        </p:nvSpPr>
        <p:spPr>
          <a:xfrm>
            <a:off x="2740603"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0" name="Rectangle 59"/>
          <p:cNvSpPr/>
          <p:nvPr/>
        </p:nvSpPr>
        <p:spPr>
          <a:xfrm>
            <a:off x="3064794"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1" name="Rectangle 60"/>
          <p:cNvSpPr/>
          <p:nvPr/>
        </p:nvSpPr>
        <p:spPr>
          <a:xfrm>
            <a:off x="3388985"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77" name="TextBox 76"/>
          <p:cNvSpPr txBox="1"/>
          <p:nvPr/>
        </p:nvSpPr>
        <p:spPr>
          <a:xfrm>
            <a:off x="4265179" y="4471834"/>
            <a:ext cx="1768003" cy="369332"/>
          </a:xfrm>
          <a:prstGeom prst="rect">
            <a:avLst/>
          </a:prstGeom>
          <a:noFill/>
          <a:ln>
            <a:solidFill>
              <a:srgbClr val="FF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0000"/>
                </a:solidFill>
              </a:rPr>
              <a:t>8 + 0 + 0 + 1 = 9</a:t>
            </a:r>
            <a:endParaRPr lang="en-US" dirty="0">
              <a:solidFill>
                <a:srgbClr val="FF0000"/>
              </a:solidFill>
            </a:endParaRPr>
          </a:p>
        </p:txBody>
      </p:sp>
      <p:cxnSp>
        <p:nvCxnSpPr>
          <p:cNvPr id="78" name="Straight Arrow Connector 77"/>
          <p:cNvCxnSpPr>
            <a:stCxn id="77" idx="1"/>
          </p:cNvCxnSpPr>
          <p:nvPr/>
        </p:nvCxnSpPr>
        <p:spPr>
          <a:xfrm flipH="1" flipV="1">
            <a:off x="3784020" y="4610333"/>
            <a:ext cx="481159" cy="461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2317795" y="4416485"/>
            <a:ext cx="1383620" cy="346718"/>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414293"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4" name="Rectangle 83"/>
          <p:cNvSpPr/>
          <p:nvPr/>
        </p:nvSpPr>
        <p:spPr>
          <a:xfrm>
            <a:off x="2738484"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5" name="Rectangle 84"/>
          <p:cNvSpPr/>
          <p:nvPr/>
        </p:nvSpPr>
        <p:spPr>
          <a:xfrm>
            <a:off x="3062675"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6" name="Rectangle 85"/>
          <p:cNvSpPr/>
          <p:nvPr/>
        </p:nvSpPr>
        <p:spPr>
          <a:xfrm>
            <a:off x="3386866"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99" name="TextBox 98"/>
          <p:cNvSpPr txBox="1"/>
          <p:nvPr/>
        </p:nvSpPr>
        <p:spPr>
          <a:xfrm>
            <a:off x="4265179" y="3239285"/>
            <a:ext cx="1768003" cy="369332"/>
          </a:xfrm>
          <a:prstGeom prst="rect">
            <a:avLst/>
          </a:prstGeom>
          <a:noFill/>
          <a:ln>
            <a:solidFill>
              <a:srgbClr val="0000FF"/>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FF"/>
                </a:solidFill>
              </a:rPr>
              <a:t>0 + 0 + 0 + 1 = 1</a:t>
            </a:r>
            <a:endParaRPr lang="en-US" dirty="0">
              <a:solidFill>
                <a:srgbClr val="0000FF"/>
              </a:solidFill>
            </a:endParaRPr>
          </a:p>
        </p:txBody>
      </p:sp>
      <p:cxnSp>
        <p:nvCxnSpPr>
          <p:cNvPr id="100" name="Straight Arrow Connector 99"/>
          <p:cNvCxnSpPr>
            <a:stCxn id="99" idx="1"/>
          </p:cNvCxnSpPr>
          <p:nvPr/>
        </p:nvCxnSpPr>
        <p:spPr>
          <a:xfrm flipH="1" flipV="1">
            <a:off x="3784020" y="3377784"/>
            <a:ext cx="481159" cy="4616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317795" y="3183935"/>
            <a:ext cx="1383620" cy="346718"/>
          </a:xfrm>
          <a:prstGeom prst="rect">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02" name="Rectangle 101"/>
          <p:cNvSpPr/>
          <p:nvPr/>
        </p:nvSpPr>
        <p:spPr>
          <a:xfrm>
            <a:off x="2414293"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3" name="Rectangle 102"/>
          <p:cNvSpPr/>
          <p:nvPr/>
        </p:nvSpPr>
        <p:spPr>
          <a:xfrm>
            <a:off x="2738484"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4" name="Rectangle 103"/>
          <p:cNvSpPr/>
          <p:nvPr/>
        </p:nvSpPr>
        <p:spPr>
          <a:xfrm>
            <a:off x="3062675"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5" name="Rectangle 104"/>
          <p:cNvSpPr/>
          <p:nvPr/>
        </p:nvSpPr>
        <p:spPr>
          <a:xfrm>
            <a:off x="3386866"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6" name="TextBox 105"/>
          <p:cNvSpPr txBox="1"/>
          <p:nvPr/>
        </p:nvSpPr>
        <p:spPr>
          <a:xfrm>
            <a:off x="4265179" y="3647019"/>
            <a:ext cx="1768003" cy="369332"/>
          </a:xfrm>
          <a:prstGeom prst="rect">
            <a:avLst/>
          </a:prstGeom>
          <a:noFill/>
          <a:ln>
            <a:solidFill>
              <a:srgbClr val="008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8000"/>
                </a:solidFill>
              </a:rPr>
              <a:t>0 + 4 + 0 + 1 = 5</a:t>
            </a:r>
            <a:endParaRPr lang="en-US" dirty="0">
              <a:solidFill>
                <a:srgbClr val="008000"/>
              </a:solidFill>
            </a:endParaRPr>
          </a:p>
        </p:txBody>
      </p:sp>
      <p:cxnSp>
        <p:nvCxnSpPr>
          <p:cNvPr id="107" name="Straight Arrow Connector 106"/>
          <p:cNvCxnSpPr>
            <a:stCxn id="106" idx="1"/>
          </p:cNvCxnSpPr>
          <p:nvPr/>
        </p:nvCxnSpPr>
        <p:spPr>
          <a:xfrm flipH="1" flipV="1">
            <a:off x="3784020" y="3785519"/>
            <a:ext cx="481159" cy="4616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2317795" y="3591670"/>
            <a:ext cx="1383620" cy="346718"/>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109" name="Rectangle 108"/>
          <p:cNvSpPr/>
          <p:nvPr/>
        </p:nvSpPr>
        <p:spPr>
          <a:xfrm>
            <a:off x="2414293"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0" name="Rectangle 109"/>
          <p:cNvSpPr/>
          <p:nvPr/>
        </p:nvSpPr>
        <p:spPr>
          <a:xfrm>
            <a:off x="2738484"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1" name="Rectangle 110"/>
          <p:cNvSpPr/>
          <p:nvPr/>
        </p:nvSpPr>
        <p:spPr>
          <a:xfrm>
            <a:off x="3062675"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2" name="Rectangle 111"/>
          <p:cNvSpPr/>
          <p:nvPr/>
        </p:nvSpPr>
        <p:spPr>
          <a:xfrm>
            <a:off x="3386866"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3" name="TextBox 112"/>
          <p:cNvSpPr txBox="1"/>
          <p:nvPr/>
        </p:nvSpPr>
        <p:spPr>
          <a:xfrm>
            <a:off x="4265179" y="4054754"/>
            <a:ext cx="1768003" cy="369332"/>
          </a:xfrm>
          <a:prstGeom prst="rect">
            <a:avLst/>
          </a:prstGeom>
          <a:noFill/>
          <a:ln>
            <a:solidFill>
              <a:srgbClr val="80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800000"/>
                </a:solidFill>
              </a:rPr>
              <a:t>0 + 4 + 2 + 1 = 7</a:t>
            </a:r>
            <a:endParaRPr lang="en-US" dirty="0">
              <a:solidFill>
                <a:srgbClr val="800000"/>
              </a:solidFill>
            </a:endParaRPr>
          </a:p>
        </p:txBody>
      </p:sp>
      <p:cxnSp>
        <p:nvCxnSpPr>
          <p:cNvPr id="114" name="Straight Arrow Connector 113"/>
          <p:cNvCxnSpPr>
            <a:stCxn id="113" idx="1"/>
          </p:cNvCxnSpPr>
          <p:nvPr/>
        </p:nvCxnSpPr>
        <p:spPr>
          <a:xfrm flipH="1" flipV="1">
            <a:off x="3784020" y="4193253"/>
            <a:ext cx="481159" cy="46167"/>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115" name="Rectangle 114"/>
          <p:cNvSpPr/>
          <p:nvPr/>
        </p:nvSpPr>
        <p:spPr>
          <a:xfrm>
            <a:off x="2317795" y="3999404"/>
            <a:ext cx="1383620" cy="346718"/>
          </a:xfrm>
          <a:prstGeom prst="rect">
            <a:avLst/>
          </a:prstGeom>
          <a:noFill/>
          <a:ln w="1905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00000"/>
              </a:solidFill>
            </a:endParaRPr>
          </a:p>
        </p:txBody>
      </p:sp>
      <p:sp>
        <p:nvSpPr>
          <p:cNvPr id="117" name="Rectangle 116"/>
          <p:cNvSpPr/>
          <p:nvPr/>
        </p:nvSpPr>
        <p:spPr>
          <a:xfrm>
            <a:off x="2414294"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Rectangle 117"/>
          <p:cNvSpPr/>
          <p:nvPr/>
        </p:nvSpPr>
        <p:spPr>
          <a:xfrm>
            <a:off x="2738485"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9" name="Rectangle 118"/>
          <p:cNvSpPr/>
          <p:nvPr/>
        </p:nvSpPr>
        <p:spPr>
          <a:xfrm>
            <a:off x="3062676"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0" name="Rectangle 119"/>
          <p:cNvSpPr/>
          <p:nvPr/>
        </p:nvSpPr>
        <p:spPr>
          <a:xfrm>
            <a:off x="3386867"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1" name="TextBox 120"/>
          <p:cNvSpPr txBox="1"/>
          <p:nvPr/>
        </p:nvSpPr>
        <p:spPr>
          <a:xfrm>
            <a:off x="4265180" y="2829494"/>
            <a:ext cx="1768003" cy="369332"/>
          </a:xfrm>
          <a:prstGeom prst="rect">
            <a:avLst/>
          </a:prstGeom>
          <a:noFill/>
          <a:ln>
            <a:solidFill>
              <a:srgbClr val="FF66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6600"/>
                </a:solidFill>
              </a:rPr>
              <a:t>0 + 0 + 0 + 0 = 0</a:t>
            </a:r>
            <a:endParaRPr lang="en-US" dirty="0">
              <a:solidFill>
                <a:srgbClr val="FF6600"/>
              </a:solidFill>
            </a:endParaRPr>
          </a:p>
        </p:txBody>
      </p:sp>
      <p:cxnSp>
        <p:nvCxnSpPr>
          <p:cNvPr id="122" name="Straight Arrow Connector 121"/>
          <p:cNvCxnSpPr>
            <a:stCxn id="121" idx="1"/>
          </p:cNvCxnSpPr>
          <p:nvPr/>
        </p:nvCxnSpPr>
        <p:spPr>
          <a:xfrm flipH="1" flipV="1">
            <a:off x="3784021" y="2967993"/>
            <a:ext cx="481159" cy="4616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2317796" y="2774144"/>
            <a:ext cx="1383620" cy="346718"/>
          </a:xfrm>
          <a:prstGeom prst="rect">
            <a:avLst/>
          </a:prstGeom>
          <a:noFill/>
          <a:ln w="190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Tree>
    <p:extLst>
      <p:ext uri="{BB962C8B-B14F-4D97-AF65-F5344CB8AC3E}">
        <p14:creationId xmlns:p14="http://schemas.microsoft.com/office/powerpoint/2010/main" val="29975026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Unix File Permission Examples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18731613"/>
              </p:ext>
            </p:extLst>
          </p:nvPr>
        </p:nvGraphicFramePr>
        <p:xfrm>
          <a:off x="747403" y="1200151"/>
          <a:ext cx="7649194" cy="3006090"/>
        </p:xfrm>
        <a:graphic>
          <a:graphicData uri="http://schemas.openxmlformats.org/drawingml/2006/table">
            <a:tbl>
              <a:tblPr firstRow="1" bandRow="1">
                <a:tableStyleId>{5C22544A-7EE6-4342-B048-85BDC9FD1C3A}</a:tableStyleId>
              </a:tblPr>
              <a:tblGrid>
                <a:gridCol w="945574"/>
                <a:gridCol w="279420"/>
                <a:gridCol w="341060"/>
                <a:gridCol w="222344"/>
                <a:gridCol w="279420"/>
                <a:gridCol w="341060"/>
                <a:gridCol w="275166"/>
                <a:gridCol w="279420"/>
                <a:gridCol w="341060"/>
                <a:gridCol w="275166"/>
                <a:gridCol w="4069504"/>
              </a:tblGrid>
              <a:tr h="278130">
                <a:tc>
                  <a:txBody>
                    <a:bodyPr/>
                    <a:lstStyle/>
                    <a:p>
                      <a:pPr algn="ctr"/>
                      <a:r>
                        <a:rPr lang="en-US" sz="1100" dirty="0" smtClean="0"/>
                        <a:t>Type</a:t>
                      </a:r>
                      <a:endParaRPr lang="en-US" sz="1100" dirty="0"/>
                    </a:p>
                  </a:txBody>
                  <a:tcPr marT="34290" marB="34290"/>
                </a:tc>
                <a:tc gridSpan="3">
                  <a:txBody>
                    <a:bodyPr/>
                    <a:lstStyle/>
                    <a:p>
                      <a:pPr algn="ctr"/>
                      <a:r>
                        <a:rPr lang="en-US" sz="1100" dirty="0" smtClean="0"/>
                        <a:t>Owner</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Group</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Other</a:t>
                      </a:r>
                      <a:endParaRPr lang="en-US" sz="1100" dirty="0"/>
                    </a:p>
                  </a:txBody>
                  <a:tcPr marT="34290" marB="34290"/>
                </a:tc>
                <a:tc hMerge="1">
                  <a:txBody>
                    <a:bodyPr/>
                    <a:lstStyle/>
                    <a:p>
                      <a:endParaRPr lang="en-US" dirty="0"/>
                    </a:p>
                  </a:txBody>
                  <a:tcPr/>
                </a:tc>
                <a:tc hMerge="1">
                  <a:txBody>
                    <a:bodyPr/>
                    <a:lstStyle/>
                    <a:p>
                      <a:endParaRPr lang="en-US" dirty="0"/>
                    </a:p>
                  </a:txBody>
                  <a:tcPr/>
                </a:tc>
                <a:tc>
                  <a:txBody>
                    <a:bodyPr/>
                    <a:lstStyle/>
                    <a:p>
                      <a:pPr algn="ctr"/>
                      <a:r>
                        <a:rPr lang="en-US" sz="1100" dirty="0" smtClean="0"/>
                        <a:t>Notes</a:t>
                      </a:r>
                      <a:endParaRPr lang="en-US" sz="1100" dirty="0"/>
                    </a:p>
                  </a:txBody>
                  <a:tcPr marT="34290" marB="34290"/>
                </a:tc>
              </a:tr>
              <a:tr h="278130">
                <a:tc>
                  <a:txBody>
                    <a:bodyPr/>
                    <a:lstStyle/>
                    <a:p>
                      <a:pPr algn="ctr"/>
                      <a:endParaRPr lang="en-US" sz="1100" dirty="0"/>
                    </a:p>
                  </a:txBody>
                  <a:tcPr marT="34290" marB="34290"/>
                </a:tc>
                <a:tc>
                  <a:txBody>
                    <a:bodyPr/>
                    <a:lstStyle/>
                    <a:p>
                      <a:pPr algn="ctr"/>
                      <a:r>
                        <a:rPr lang="en-US" sz="1100" dirty="0" smtClean="0"/>
                        <a:t>R</a:t>
                      </a:r>
                      <a:endParaRPr lang="en-US" sz="1100" dirty="0"/>
                    </a:p>
                  </a:txBody>
                  <a:tcPr marT="34290" marB="34290">
                    <a:solidFill>
                      <a:schemeClr val="accent5">
                        <a:lumMod val="60000"/>
                        <a:lumOff val="40000"/>
                      </a:schemeClr>
                    </a:solidFill>
                  </a:tcPr>
                </a:tc>
                <a:tc>
                  <a:txBody>
                    <a:bodyPr/>
                    <a:lstStyle/>
                    <a:p>
                      <a:pPr algn="ctr"/>
                      <a:r>
                        <a:rPr lang="en-US" sz="1100" dirty="0" smtClean="0"/>
                        <a:t>W</a:t>
                      </a:r>
                      <a:endParaRPr lang="en-US" sz="1100" dirty="0"/>
                    </a:p>
                  </a:txBody>
                  <a:tcPr marT="34290" marB="34290">
                    <a:solidFill>
                      <a:schemeClr val="accent5">
                        <a:lumMod val="60000"/>
                        <a:lumOff val="40000"/>
                      </a:schemeClr>
                    </a:solidFill>
                  </a:tcPr>
                </a:tc>
                <a:tc>
                  <a:txBody>
                    <a:bodyPr/>
                    <a:lstStyle/>
                    <a:p>
                      <a:pPr algn="ctr"/>
                      <a:r>
                        <a:rPr lang="en-US" sz="1100" dirty="0" smtClean="0"/>
                        <a:t>X</a:t>
                      </a:r>
                      <a:endParaRPr lang="en-US" sz="1100" dirty="0"/>
                    </a:p>
                  </a:txBody>
                  <a:tcPr marT="34290" marB="34290">
                    <a:solidFill>
                      <a:schemeClr val="accent5">
                        <a:lumMod val="60000"/>
                        <a:lumOff val="40000"/>
                      </a:schemeClr>
                    </a:solidFill>
                  </a:tcPr>
                </a:tc>
                <a:tc>
                  <a:txBody>
                    <a:bodyPr/>
                    <a:lstStyle/>
                    <a:p>
                      <a:pPr algn="ctr"/>
                      <a:r>
                        <a:rPr lang="en-US" sz="1100" dirty="0" smtClean="0"/>
                        <a:t>R</a:t>
                      </a:r>
                      <a:endParaRPr lang="en-US" sz="1100" dirty="0"/>
                    </a:p>
                  </a:txBody>
                  <a:tcPr marT="34290" marB="34290">
                    <a:solidFill>
                      <a:schemeClr val="accent2">
                        <a:lumMod val="60000"/>
                        <a:lumOff val="40000"/>
                      </a:schemeClr>
                    </a:solidFill>
                  </a:tcPr>
                </a:tc>
                <a:tc>
                  <a:txBody>
                    <a:bodyPr/>
                    <a:lstStyle/>
                    <a:p>
                      <a:pPr algn="ctr"/>
                      <a:r>
                        <a:rPr lang="en-US" sz="1100" dirty="0" smtClean="0"/>
                        <a:t>W</a:t>
                      </a:r>
                      <a:endParaRPr lang="en-US" sz="1100" dirty="0"/>
                    </a:p>
                  </a:txBody>
                  <a:tcPr marT="34290" marB="34290">
                    <a:solidFill>
                      <a:schemeClr val="accent2">
                        <a:lumMod val="60000"/>
                        <a:lumOff val="40000"/>
                      </a:schemeClr>
                    </a:solidFill>
                  </a:tcPr>
                </a:tc>
                <a:tc>
                  <a:txBody>
                    <a:bodyPr/>
                    <a:lstStyle/>
                    <a:p>
                      <a:pPr algn="ctr"/>
                      <a:r>
                        <a:rPr lang="en-US" sz="1100" dirty="0" smtClean="0"/>
                        <a:t>X</a:t>
                      </a:r>
                      <a:endParaRPr lang="en-US" sz="1100" dirty="0"/>
                    </a:p>
                  </a:txBody>
                  <a:tcPr marT="34290" marB="34290">
                    <a:solidFill>
                      <a:schemeClr val="accent2">
                        <a:lumMod val="60000"/>
                        <a:lumOff val="40000"/>
                      </a:schemeClr>
                    </a:solidFill>
                  </a:tcPr>
                </a:tc>
                <a:tc>
                  <a:txBody>
                    <a:bodyPr/>
                    <a:lstStyle/>
                    <a:p>
                      <a:pPr algn="ctr"/>
                      <a:r>
                        <a:rPr lang="en-US" sz="1100" dirty="0" smtClean="0"/>
                        <a:t>R</a:t>
                      </a:r>
                      <a:endParaRPr lang="en-US" sz="1100" dirty="0"/>
                    </a:p>
                  </a:txBody>
                  <a:tcPr marT="34290" marB="34290">
                    <a:solidFill>
                      <a:schemeClr val="accent4">
                        <a:lumMod val="60000"/>
                        <a:lumOff val="40000"/>
                      </a:schemeClr>
                    </a:solidFill>
                  </a:tcPr>
                </a:tc>
                <a:tc>
                  <a:txBody>
                    <a:bodyPr/>
                    <a:lstStyle/>
                    <a:p>
                      <a:pPr algn="ctr"/>
                      <a:r>
                        <a:rPr lang="en-US" sz="1100" dirty="0" smtClean="0"/>
                        <a:t>W</a:t>
                      </a:r>
                      <a:endParaRPr lang="en-US" sz="1100" dirty="0"/>
                    </a:p>
                  </a:txBody>
                  <a:tcPr marT="34290" marB="34290">
                    <a:solidFill>
                      <a:schemeClr val="accent4">
                        <a:lumMod val="60000"/>
                        <a:lumOff val="40000"/>
                      </a:schemeClr>
                    </a:solidFill>
                  </a:tcPr>
                </a:tc>
                <a:tc>
                  <a:txBody>
                    <a:bodyPr/>
                    <a:lstStyle/>
                    <a:p>
                      <a:pPr algn="ctr"/>
                      <a:r>
                        <a:rPr lang="en-US" sz="1100" dirty="0" smtClean="0"/>
                        <a:t>X</a:t>
                      </a:r>
                      <a:endParaRPr lang="en-US" sz="1100" dirty="0"/>
                    </a:p>
                  </a:txBody>
                  <a:tcPr marT="34290" marB="34290">
                    <a:solidFill>
                      <a:schemeClr val="accent4">
                        <a:lumMod val="60000"/>
                        <a:lumOff val="40000"/>
                      </a:schemeClr>
                    </a:solidFill>
                  </a:tcPr>
                </a:tc>
                <a:tc>
                  <a:txBody>
                    <a:bodyPr/>
                    <a:lstStyle/>
                    <a:p>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000 :</a:t>
                      </a:r>
                      <a:r>
                        <a:rPr lang="en-US" sz="1100" baseline="0" dirty="0" smtClean="0"/>
                        <a:t> no </a:t>
                      </a:r>
                      <a:r>
                        <a:rPr lang="en-US" sz="1100" dirty="0" smtClean="0"/>
                        <a:t>permission for anyone; except ‘root’</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dirty="0" smtClean="0"/>
                        <a:t>001 : </a:t>
                      </a:r>
                      <a:r>
                        <a:rPr lang="en-US" sz="1100" baseline="0" dirty="0" smtClean="0"/>
                        <a:t>executable by anyone, except the owner and member of the owner’s group</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400 :  readable by</a:t>
                      </a:r>
                      <a:r>
                        <a:rPr lang="en-US" sz="1100" baseline="0" dirty="0" smtClean="0"/>
                        <a:t> owner </a:t>
                      </a:r>
                      <a:r>
                        <a:rPr lang="en-US" sz="1100" dirty="0" smtClean="0"/>
                        <a:t>ONLY</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600 : readable/writeable</a:t>
                      </a:r>
                      <a:r>
                        <a:rPr lang="en-US" sz="1100" baseline="0" dirty="0" smtClean="0"/>
                        <a:t> by owner ONLY</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040 : readable by owner's group members ONLY; </a:t>
                      </a:r>
                      <a:r>
                        <a:rPr lang="en-US" sz="1100" b="1" i="1" dirty="0" smtClean="0"/>
                        <a:t>NOTE</a:t>
                      </a:r>
                      <a:r>
                        <a:rPr lang="en-US" sz="1100" b="0" i="0" dirty="0" smtClean="0"/>
                        <a:t>:</a:t>
                      </a:r>
                      <a:r>
                        <a:rPr lang="en-US" sz="1100" dirty="0" smtClean="0"/>
                        <a:t> </a:t>
                      </a:r>
                      <a:r>
                        <a:rPr lang="en-US" sz="1100" i="1" u="sng" dirty="0" smtClean="0"/>
                        <a:t>group members also includes owner</a:t>
                      </a:r>
                      <a:endParaRPr lang="en-US" sz="1100" i="1" u="sng"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i="0" u="none" dirty="0" smtClean="0"/>
                        <a:t>664 : readable/writeable</a:t>
                      </a:r>
                      <a:r>
                        <a:rPr lang="en-US" sz="1100" i="0" u="none" baseline="0" dirty="0" smtClean="0"/>
                        <a:t> by owner and group, and read-only by others</a:t>
                      </a:r>
                      <a:endParaRPr lang="en-US" sz="1100" i="0" u="none"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i="0" u="none" dirty="0" smtClean="0"/>
                        <a:t>755 : full permission</a:t>
                      </a:r>
                      <a:r>
                        <a:rPr lang="en-US" sz="1100" i="0" u="none" baseline="0" dirty="0" smtClean="0"/>
                        <a:t> for owner, readable/executable for group and others</a:t>
                      </a:r>
                      <a:endParaRPr lang="en-US" sz="1100" i="0" u="none" dirty="0"/>
                    </a:p>
                  </a:txBody>
                  <a:tcPr marT="34290" marB="34290">
                    <a:solidFill>
                      <a:schemeClr val="accent6">
                        <a:lumMod val="60000"/>
                        <a:lumOff val="40000"/>
                      </a:schemeClr>
                    </a:solidFill>
                  </a:tcPr>
                </a:tc>
              </a:tr>
            </a:tbl>
          </a:graphicData>
        </a:graphic>
      </p:graphicFrame>
    </p:spTree>
    <p:extLst>
      <p:ext uri="{BB962C8B-B14F-4D97-AF65-F5344CB8AC3E}">
        <p14:creationId xmlns:p14="http://schemas.microsoft.com/office/powerpoint/2010/main" val="38753717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Out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571012599"/>
      </p:ext>
    </p:extLst>
  </p:cSld>
  <p:clrMapOvr>
    <a:masterClrMapping/>
  </p:clrMapOvr>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os.Stdout</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os.Stdout</a:t>
            </a:r>
            <a:endParaRPr lang="en-US" b="1" dirty="0" smtClean="0">
              <a:latin typeface="Helvetica Neue"/>
              <a:cs typeface="Helvetica Neue"/>
            </a:endParaRPr>
          </a:p>
        </p:txBody>
      </p:sp>
    </p:spTree>
    <p:extLst>
      <p:ext uri="{BB962C8B-B14F-4D97-AF65-F5344CB8AC3E}">
        <p14:creationId xmlns:p14="http://schemas.microsoft.com/office/powerpoint/2010/main" val="1348739405"/>
      </p:ext>
    </p:extLst>
  </p:cSld>
  <p:clrMapOvr>
    <a:masterClrMapping/>
  </p:clrMapOvr>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Simplified</a:t>
            </a:r>
            <a:endParaRPr lang="en-US" dirty="0"/>
          </a:p>
        </p:txBody>
      </p:sp>
      <p:pic>
        <p:nvPicPr>
          <p:cNvPr id="6" name="Content Placeholder 5" descr="computer.jpeg"/>
          <p:cNvPicPr>
            <a:picLocks noGrp="1" noChangeAspect="1"/>
          </p:cNvPicPr>
          <p:nvPr>
            <p:ph idx="1"/>
          </p:nvPr>
        </p:nvPicPr>
        <p:blipFill>
          <a:blip r:embed="rId2">
            <a:extLst>
              <a:ext uri="{28A0092B-C50C-407E-A947-70E740481C1C}">
                <a14:useLocalDpi xmlns:a14="http://schemas.microsoft.com/office/drawing/2010/main" val="0"/>
              </a:ext>
            </a:extLst>
          </a:blip>
          <a:srcRect l="-46901" r="-46901"/>
          <a:stretch>
            <a:fillRect/>
          </a:stretch>
        </p:blipFill>
        <p:spPr>
          <a:xfrm>
            <a:off x="457200" y="1200150"/>
            <a:ext cx="8229600" cy="3394075"/>
          </a:xfrm>
        </p:spPr>
      </p:pic>
    </p:spTree>
    <p:extLst>
      <p:ext uri="{BB962C8B-B14F-4D97-AF65-F5344CB8AC3E}">
        <p14:creationId xmlns:p14="http://schemas.microsoft.com/office/powerpoint/2010/main" val="2941863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8187" y="3281146"/>
            <a:ext cx="5827610" cy="11980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Computer</a:t>
            </a:r>
            <a:endParaRPr lang="en-US" dirty="0"/>
          </a:p>
        </p:txBody>
      </p:sp>
      <p:sp>
        <p:nvSpPr>
          <p:cNvPr id="2" name="Title 1"/>
          <p:cNvSpPr>
            <a:spLocks noGrp="1"/>
          </p:cNvSpPr>
          <p:nvPr>
            <p:ph type="title"/>
          </p:nvPr>
        </p:nvSpPr>
        <p:spPr/>
        <p:txBody>
          <a:bodyPr/>
          <a:lstStyle/>
          <a:p>
            <a:r>
              <a:rPr lang="en-US" dirty="0" err="1" smtClean="0"/>
              <a:t>Stdin</a:t>
            </a:r>
            <a:r>
              <a:rPr lang="en-US" dirty="0" smtClean="0"/>
              <a:t>/</a:t>
            </a:r>
            <a:r>
              <a:rPr lang="en-US" dirty="0" err="1" smtClean="0"/>
              <a:t>Stdout</a:t>
            </a:r>
            <a:r>
              <a:rPr lang="en-US" dirty="0" smtClean="0"/>
              <a:t> as Files</a:t>
            </a:r>
            <a:endParaRPr lang="en-US" dirty="0"/>
          </a:p>
        </p:txBody>
      </p:sp>
      <p:pic>
        <p:nvPicPr>
          <p:cNvPr id="6" name="Picture 5"/>
          <p:cNvPicPr>
            <a:picLocks noChangeAspect="1"/>
          </p:cNvPicPr>
          <p:nvPr/>
        </p:nvPicPr>
        <p:blipFill>
          <a:blip r:embed="rId2"/>
          <a:stretch>
            <a:fillRect/>
          </a:stretch>
        </p:blipFill>
        <p:spPr>
          <a:xfrm>
            <a:off x="1598187" y="1191947"/>
            <a:ext cx="2019300" cy="1701800"/>
          </a:xfrm>
          <a:prstGeom prst="rect">
            <a:avLst/>
          </a:prstGeom>
        </p:spPr>
      </p:pic>
      <p:pic>
        <p:nvPicPr>
          <p:cNvPr id="7" name="Picture 6"/>
          <p:cNvPicPr>
            <a:picLocks noChangeAspect="1"/>
          </p:cNvPicPr>
          <p:nvPr/>
        </p:nvPicPr>
        <p:blipFill>
          <a:blip r:embed="rId3"/>
          <a:stretch>
            <a:fillRect/>
          </a:stretch>
        </p:blipFill>
        <p:spPr>
          <a:xfrm>
            <a:off x="5406497" y="1449338"/>
            <a:ext cx="2019300" cy="1600200"/>
          </a:xfrm>
          <a:prstGeom prst="rect">
            <a:avLst/>
          </a:prstGeom>
        </p:spPr>
      </p:pic>
      <p:grpSp>
        <p:nvGrpSpPr>
          <p:cNvPr id="16" name="Group 15"/>
          <p:cNvGrpSpPr/>
          <p:nvPr/>
        </p:nvGrpSpPr>
        <p:grpSpPr>
          <a:xfrm>
            <a:off x="2234116" y="3451279"/>
            <a:ext cx="747441" cy="856744"/>
            <a:chOff x="2145095" y="3451279"/>
            <a:chExt cx="747441" cy="856744"/>
          </a:xfrm>
        </p:grpSpPr>
        <p:sp>
          <p:nvSpPr>
            <p:cNvPr id="11" name="Rectangle 10"/>
            <p:cNvSpPr/>
            <p:nvPr/>
          </p:nvSpPr>
          <p:spPr>
            <a:xfrm>
              <a:off x="2145095" y="3451279"/>
              <a:ext cx="747441" cy="85674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2287082" y="3603186"/>
              <a:ext cx="501286" cy="501286"/>
            </a:xfrm>
            <a:prstGeom prst="rect">
              <a:avLst/>
            </a:prstGeom>
          </p:spPr>
        </p:pic>
      </p:grpSp>
      <p:grpSp>
        <p:nvGrpSpPr>
          <p:cNvPr id="15" name="Group 14"/>
          <p:cNvGrpSpPr/>
          <p:nvPr/>
        </p:nvGrpSpPr>
        <p:grpSpPr>
          <a:xfrm>
            <a:off x="6042426" y="3451279"/>
            <a:ext cx="747441" cy="856744"/>
            <a:chOff x="6122814" y="3451279"/>
            <a:chExt cx="747441" cy="856744"/>
          </a:xfrm>
        </p:grpSpPr>
        <p:sp>
          <p:nvSpPr>
            <p:cNvPr id="12" name="Rectangle 11"/>
            <p:cNvSpPr/>
            <p:nvPr/>
          </p:nvSpPr>
          <p:spPr>
            <a:xfrm>
              <a:off x="6122814" y="3451279"/>
              <a:ext cx="747441" cy="8567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6284573" y="3603186"/>
              <a:ext cx="501286" cy="501286"/>
            </a:xfrm>
            <a:prstGeom prst="rect">
              <a:avLst/>
            </a:prstGeom>
          </p:spPr>
        </p:pic>
      </p:grpSp>
      <p:cxnSp>
        <p:nvCxnSpPr>
          <p:cNvPr id="14" name="Straight Arrow Connector 13"/>
          <p:cNvCxnSpPr>
            <a:stCxn id="12" idx="0"/>
            <a:endCxn id="7" idx="2"/>
          </p:cNvCxnSpPr>
          <p:nvPr/>
        </p:nvCxnSpPr>
        <p:spPr>
          <a:xfrm flipV="1">
            <a:off x="6416147" y="3049538"/>
            <a:ext cx="0" cy="401741"/>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2"/>
            <a:endCxn id="11" idx="0"/>
          </p:cNvCxnSpPr>
          <p:nvPr/>
        </p:nvCxnSpPr>
        <p:spPr>
          <a:xfrm>
            <a:off x="2607837" y="2893747"/>
            <a:ext cx="0" cy="557532"/>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718519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88609072"/>
      </p:ext>
    </p:extLst>
  </p:cSld>
  <p:clrMapOvr>
    <a:masterClrMapping/>
  </p:clrMapOvr>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os.Stdin</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os.Stdin</a:t>
            </a:r>
            <a:endParaRPr lang="en-US" b="1" dirty="0" smtClean="0">
              <a:latin typeface="Helvetica Neue"/>
              <a:cs typeface="Helvetica Neue"/>
            </a:endParaRPr>
          </a:p>
        </p:txBody>
      </p:sp>
    </p:spTree>
    <p:extLst>
      <p:ext uri="{BB962C8B-B14F-4D97-AF65-F5344CB8AC3E}">
        <p14:creationId xmlns:p14="http://schemas.microsoft.com/office/powerpoint/2010/main" val="2767201555"/>
      </p:ext>
    </p:extLst>
  </p:cSld>
  <p:clrMapOvr>
    <a:masterClrMapping/>
  </p:clrMapOvr>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Aux Stuff</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7616727"/>
      </p:ext>
    </p:extLst>
  </p:cSld>
  <p:clrMapOvr>
    <a:masterClrMapping/>
  </p:clrMapOvr>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70000" lnSpcReduction="20000"/>
          </a:bodyPr>
          <a:lstStyle/>
          <a:p>
            <a:r>
              <a:rPr lang="en-US" b="1" dirty="0" smtClean="0">
                <a:latin typeface="Helvetica Neue"/>
                <a:cs typeface="Helvetica Neue"/>
              </a:rPr>
              <a:t>More </a:t>
            </a:r>
            <a:r>
              <a:rPr lang="en-US" b="1" dirty="0" err="1" smtClean="0">
                <a:latin typeface="Helvetica Neue"/>
                <a:cs typeface="Helvetica Neue"/>
              </a:rPr>
              <a:t>os</a:t>
            </a:r>
            <a:r>
              <a:rPr lang="en-US" b="1" dirty="0" smtClean="0">
                <a:latin typeface="Helvetica Neue"/>
                <a:cs typeface="Helvetica Neue"/>
              </a:rPr>
              <a:t> package goodies</a:t>
            </a:r>
          </a:p>
          <a:p>
            <a:pPr lvl="1"/>
            <a:r>
              <a:rPr lang="en-US" b="1" dirty="0" smtClean="0">
                <a:latin typeface="Helvetica Neue"/>
                <a:cs typeface="Helvetica Neue"/>
              </a:rPr>
              <a:t>Variable </a:t>
            </a:r>
            <a:r>
              <a:rPr lang="en-US" b="1" dirty="0" err="1" smtClean="0">
                <a:latin typeface="Helvetica Neue"/>
                <a:cs typeface="Helvetica Neue"/>
              </a:rPr>
              <a:t>os.Stderr</a:t>
            </a:r>
            <a:endParaRPr lang="en-US" b="1" dirty="0" smtClean="0">
              <a:latin typeface="Helvetica Neue"/>
              <a:cs typeface="Helvetica Neue"/>
            </a:endParaRPr>
          </a:p>
          <a:p>
            <a:pPr lvl="1"/>
            <a:r>
              <a:rPr lang="en-US" b="1" dirty="0" smtClean="0">
                <a:latin typeface="Helvetica Neue"/>
                <a:cs typeface="Helvetica Neue"/>
              </a:rPr>
              <a:t>Set </a:t>
            </a:r>
            <a:r>
              <a:rPr lang="en-US" b="1" dirty="0">
                <a:latin typeface="Helvetica Neue"/>
                <a:cs typeface="Helvetica Neue"/>
              </a:rPr>
              <a:t>arbitrary read/write* location within a file</a:t>
            </a:r>
          </a:p>
          <a:p>
            <a:pPr lvl="1"/>
            <a:r>
              <a:rPr lang="en-US" b="1" dirty="0">
                <a:latin typeface="Helvetica Neue"/>
                <a:cs typeface="Helvetica Neue"/>
              </a:rPr>
              <a:t>Flush file data to disk/perm store</a:t>
            </a:r>
          </a:p>
          <a:p>
            <a:pPr lvl="1"/>
            <a:r>
              <a:rPr lang="en-US" b="1" dirty="0">
                <a:latin typeface="Helvetica Neue"/>
                <a:cs typeface="Helvetica Neue"/>
              </a:rPr>
              <a:t>Truncate file data/</a:t>
            </a:r>
            <a:r>
              <a:rPr lang="en-US" b="1" dirty="0" smtClean="0">
                <a:latin typeface="Helvetica Neue"/>
                <a:cs typeface="Helvetica Neue"/>
              </a:rPr>
              <a:t>length</a:t>
            </a:r>
          </a:p>
          <a:p>
            <a:pPr lvl="1"/>
            <a:r>
              <a:rPr lang="en-US" b="1" dirty="0" smtClean="0">
                <a:latin typeface="Helvetica Neue"/>
                <a:cs typeface="Helvetica Neue"/>
              </a:rPr>
              <a:t>Environment variable</a:t>
            </a:r>
          </a:p>
          <a:p>
            <a:pPr lvl="1"/>
            <a:r>
              <a:rPr lang="en-US" b="1" dirty="0" smtClean="0">
                <a:latin typeface="Helvetica Neue"/>
                <a:cs typeface="Helvetica Neue"/>
              </a:rPr>
              <a:t>Starting a process</a:t>
            </a:r>
          </a:p>
          <a:p>
            <a:pPr lvl="1"/>
            <a:r>
              <a:rPr lang="en-US" b="1" dirty="0" smtClean="0">
                <a:latin typeface="Helvetica Neue"/>
                <a:cs typeface="Helvetica Neue"/>
              </a:rPr>
              <a:t>Hostname</a:t>
            </a:r>
          </a:p>
          <a:p>
            <a:pPr lvl="1"/>
            <a:r>
              <a:rPr lang="en-US" b="1" dirty="0" smtClean="0">
                <a:latin typeface="Helvetica Neue"/>
                <a:cs typeface="Helvetica Neue"/>
              </a:rPr>
              <a:t>User info</a:t>
            </a:r>
          </a:p>
          <a:p>
            <a:pPr lvl="1"/>
            <a:r>
              <a:rPr lang="en-US" b="1" dirty="0" smtClean="0">
                <a:latin typeface="Helvetica Neue"/>
                <a:cs typeface="Helvetica Neue"/>
              </a:rPr>
              <a:t>Etc.</a:t>
            </a:r>
            <a:endParaRPr lang="en-US" b="1" dirty="0">
              <a:latin typeface="Helvetica Neue"/>
              <a:cs typeface="Helvetica Neue"/>
            </a:endParaRPr>
          </a:p>
        </p:txBody>
      </p:sp>
    </p:spTree>
    <p:extLst>
      <p:ext uri="{BB962C8B-B14F-4D97-AF65-F5344CB8AC3E}">
        <p14:creationId xmlns:p14="http://schemas.microsoft.com/office/powerpoint/2010/main" val="3156163022"/>
      </p:ext>
    </p:extLst>
  </p:cSld>
  <p:clrMapOvr>
    <a:masterClrMapping/>
  </p:clrMapOvr>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fmt.Print</a:t>
            </a:r>
            <a:r>
              <a:rPr lang="en-US" sz="66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089926389"/>
      </p:ext>
    </p:extLst>
  </p:cSld>
  <p:clrMapOvr>
    <a:masterClrMapping/>
  </p:clrMapOvr>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Introduction to formatted output:</a:t>
            </a:r>
          </a:p>
          <a:p>
            <a:pPr lvl="1"/>
            <a:r>
              <a:rPr lang="en-US" b="1" dirty="0" err="1" smtClean="0">
                <a:latin typeface="Helvetica Neue"/>
                <a:cs typeface="Helvetica Neue"/>
              </a:rPr>
              <a:t>Fmt.Print</a:t>
            </a:r>
            <a:endParaRPr lang="en-US" b="1" dirty="0" smtClean="0">
              <a:latin typeface="Helvetica Neue"/>
              <a:cs typeface="Helvetica Neue"/>
            </a:endParaRPr>
          </a:p>
          <a:p>
            <a:pPr lvl="1"/>
            <a:r>
              <a:rPr lang="en-US" b="1" dirty="0" err="1" smtClean="0">
                <a:latin typeface="Helvetica Neue"/>
                <a:cs typeface="Helvetica Neue"/>
              </a:rPr>
              <a:t>Fmt.Println</a:t>
            </a:r>
            <a:endParaRPr lang="en-US" b="1" dirty="0" smtClean="0">
              <a:latin typeface="Helvetica Neue"/>
              <a:cs typeface="Helvetica Neue"/>
            </a:endParaRPr>
          </a:p>
          <a:p>
            <a:pPr lvl="1"/>
            <a:r>
              <a:rPr lang="en-US" b="1" dirty="0" err="1" smtClean="0">
                <a:latin typeface="Helvetica Neue"/>
                <a:cs typeface="Helvetica Neue"/>
              </a:rPr>
              <a:t>Fmt.Printf</a:t>
            </a:r>
            <a:endParaRPr lang="en-US" b="1" dirty="0" smtClean="0">
              <a:latin typeface="Helvetica Neue"/>
              <a:cs typeface="Helvetica Neue"/>
            </a:endParaRPr>
          </a:p>
          <a:p>
            <a:pPr lvl="1"/>
            <a:r>
              <a:rPr lang="en-US" b="1" dirty="0" err="1" smtClean="0">
                <a:latin typeface="Helvetica Neue"/>
                <a:cs typeface="Helvetica Neue"/>
              </a:rPr>
              <a:t>Fmt.Fprint</a:t>
            </a:r>
            <a:endParaRPr lang="en-US" b="1" dirty="0" smtClean="0">
              <a:latin typeface="Helvetica Neue"/>
              <a:cs typeface="Helvetica Neue"/>
            </a:endParaRPr>
          </a:p>
          <a:p>
            <a:pPr lvl="1"/>
            <a:r>
              <a:rPr lang="en-US" b="1" dirty="0" err="1" smtClean="0">
                <a:latin typeface="Helvetica Neue"/>
                <a:cs typeface="Helvetica Neue"/>
              </a:rPr>
              <a:t>Fmt.Fprintf</a:t>
            </a:r>
            <a:endParaRPr lang="en-US" b="1" dirty="0" smtClean="0">
              <a:latin typeface="Helvetica Neue"/>
              <a:cs typeface="Helvetica Neue"/>
            </a:endParaRPr>
          </a:p>
          <a:p>
            <a:pPr lvl="1"/>
            <a:r>
              <a:rPr lang="en-US" b="1" dirty="0" err="1" smtClean="0">
                <a:latin typeface="Helvetica Neue"/>
                <a:cs typeface="Helvetica Neue"/>
              </a:rPr>
              <a:t>Fmt.Sprintf</a:t>
            </a:r>
            <a:endParaRPr lang="en-US" b="1" dirty="0" smtClean="0">
              <a:latin typeface="Helvetica Neue"/>
              <a:cs typeface="Helvetica Neue"/>
            </a:endParaRPr>
          </a:p>
        </p:txBody>
      </p:sp>
    </p:spTree>
    <p:extLst>
      <p:ext uri="{BB962C8B-B14F-4D97-AF65-F5344CB8AC3E}">
        <p14:creationId xmlns:p14="http://schemas.microsoft.com/office/powerpoint/2010/main" val="1075959431"/>
      </p:ext>
    </p:extLst>
  </p:cSld>
  <p:clrMapOvr>
    <a:masterClrMapping/>
  </p:clrMapOvr>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fmt.ScanX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84496456"/>
      </p:ext>
    </p:extLst>
  </p:cSld>
  <p:clrMapOvr>
    <a:masterClrMapping/>
  </p:clrMapOvr>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lnSpcReduction="10000"/>
          </a:bodyPr>
          <a:lstStyle/>
          <a:p>
            <a:r>
              <a:rPr lang="en-US" b="1" dirty="0" smtClean="0">
                <a:latin typeface="Helvetica Neue"/>
                <a:cs typeface="Helvetica Neue"/>
              </a:rPr>
              <a:t>Using </a:t>
            </a:r>
            <a:r>
              <a:rPr lang="en-US" b="1" dirty="0" err="1" smtClean="0">
                <a:latin typeface="Helvetica Neue"/>
                <a:cs typeface="Helvetica Neue"/>
              </a:rPr>
              <a:t>fmt</a:t>
            </a:r>
            <a:r>
              <a:rPr lang="en-US" b="1" dirty="0">
                <a:latin typeface="Helvetica Neue"/>
                <a:cs typeface="Helvetica Neue"/>
              </a:rPr>
              <a:t> </a:t>
            </a:r>
            <a:r>
              <a:rPr lang="en-US" b="1" dirty="0" smtClean="0">
                <a:latin typeface="Helvetica Neue"/>
                <a:cs typeface="Helvetica Neue"/>
              </a:rPr>
              <a:t>to read formatted input:</a:t>
            </a:r>
          </a:p>
          <a:p>
            <a:pPr lvl="1"/>
            <a:r>
              <a:rPr lang="en-US" b="1" dirty="0" err="1" smtClean="0">
                <a:latin typeface="Helvetica Neue"/>
                <a:cs typeface="Helvetica Neue"/>
              </a:rPr>
              <a:t>Fmt.Scan</a:t>
            </a:r>
            <a:endParaRPr lang="en-US" b="1" dirty="0" smtClean="0">
              <a:latin typeface="Helvetica Neue"/>
              <a:cs typeface="Helvetica Neue"/>
            </a:endParaRPr>
          </a:p>
          <a:p>
            <a:pPr lvl="1"/>
            <a:r>
              <a:rPr lang="en-US" b="1" dirty="0" err="1" smtClean="0">
                <a:latin typeface="Helvetica Neue"/>
                <a:cs typeface="Helvetica Neue"/>
              </a:rPr>
              <a:t>Fmt.Scanln</a:t>
            </a:r>
            <a:endParaRPr lang="en-US" b="1" dirty="0" smtClean="0">
              <a:latin typeface="Helvetica Neue"/>
              <a:cs typeface="Helvetica Neue"/>
            </a:endParaRPr>
          </a:p>
          <a:p>
            <a:pPr lvl="1"/>
            <a:r>
              <a:rPr lang="en-US" b="1" dirty="0" err="1" smtClean="0">
                <a:latin typeface="Helvetica Neue"/>
                <a:cs typeface="Helvetica Neue"/>
              </a:rPr>
              <a:t>Fmt.Scanf</a:t>
            </a:r>
            <a:endParaRPr lang="en-US" b="1" dirty="0" smtClean="0">
              <a:latin typeface="Helvetica Neue"/>
              <a:cs typeface="Helvetica Neue"/>
            </a:endParaRPr>
          </a:p>
          <a:p>
            <a:pPr lvl="1"/>
            <a:r>
              <a:rPr lang="en-US" b="1" dirty="0" err="1" smtClean="0">
                <a:latin typeface="Helvetica Neue"/>
                <a:cs typeface="Helvetica Neue"/>
              </a:rPr>
              <a:t>Fmt.Fscan</a:t>
            </a:r>
            <a:endParaRPr lang="en-US" b="1" dirty="0" smtClean="0">
              <a:latin typeface="Helvetica Neue"/>
              <a:cs typeface="Helvetica Neue"/>
            </a:endParaRPr>
          </a:p>
          <a:p>
            <a:pPr lvl="1"/>
            <a:r>
              <a:rPr lang="en-US" b="1" dirty="0" err="1" smtClean="0">
                <a:latin typeface="Helvetica Neue"/>
                <a:cs typeface="Helvetica Neue"/>
              </a:rPr>
              <a:t>Fmt.Fscanf</a:t>
            </a:r>
            <a:endParaRPr lang="en-US" b="1" dirty="0" smtClean="0">
              <a:latin typeface="Helvetica Neue"/>
              <a:cs typeface="Helvetica Neue"/>
            </a:endParaRPr>
          </a:p>
          <a:p>
            <a:pPr lvl="1"/>
            <a:r>
              <a:rPr lang="en-US" b="1" dirty="0" err="1" smtClean="0">
                <a:latin typeface="Helvetica Neue"/>
                <a:cs typeface="Helvetica Neue"/>
              </a:rPr>
              <a:t>Fmt.Sscanf</a:t>
            </a:r>
            <a:endParaRPr lang="en-US" b="1" dirty="0" smtClean="0">
              <a:latin typeface="Helvetica Neue"/>
              <a:cs typeface="Helvetica Neue"/>
            </a:endParaRPr>
          </a:p>
        </p:txBody>
      </p:sp>
    </p:spTree>
    <p:extLst>
      <p:ext uri="{BB962C8B-B14F-4D97-AF65-F5344CB8AC3E}">
        <p14:creationId xmlns:p14="http://schemas.microsoft.com/office/powerpoint/2010/main" val="405214817"/>
      </p:ext>
    </p:extLst>
  </p:cSld>
  <p:clrMapOvr>
    <a:masterClrMapping/>
  </p:clrMapOvr>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strings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4961978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Using the strings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p:txBody>
      </p:sp>
    </p:spTree>
    <p:extLst>
      <p:ext uri="{BB962C8B-B14F-4D97-AF65-F5344CB8AC3E}">
        <p14:creationId xmlns:p14="http://schemas.microsoft.com/office/powerpoint/2010/main" val="4119858421"/>
      </p:ext>
    </p:extLst>
  </p:cSld>
  <p:clrMapOvr>
    <a:masterClrMapping/>
  </p:clrMapOvr>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bytes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528849149"/>
      </p:ext>
    </p:extLst>
  </p:cSld>
  <p:clrMapOvr>
    <a:masterClrMapping/>
  </p:clrMapOvr>
  <p:timing>
    <p:tnLst>
      <p:par>
        <p:cTn xmlns:p14="http://schemas.microsoft.com/office/powerpoint/2010/mai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Using the bytes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a:p>
            <a:pPr lvl="1"/>
            <a:r>
              <a:rPr lang="en-US" b="1" dirty="0" smtClean="0">
                <a:latin typeface="Helvetica Neue"/>
                <a:cs typeface="Helvetica Neue"/>
              </a:rPr>
              <a:t>Buffer*</a:t>
            </a:r>
          </a:p>
        </p:txBody>
      </p:sp>
    </p:spTree>
    <p:extLst>
      <p:ext uri="{BB962C8B-B14F-4D97-AF65-F5344CB8AC3E}">
        <p14:creationId xmlns:p14="http://schemas.microsoft.com/office/powerpoint/2010/main" val="1119581043"/>
      </p:ext>
    </p:extLst>
  </p:cSld>
  <p:clrMapOvr>
    <a:masterClrMapping/>
  </p:clrMapOvr>
  <p:timing>
    <p:tnLst>
      <p:par>
        <p:cTn xmlns:p14="http://schemas.microsoft.com/office/powerpoint/2010/mai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bufio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597721109"/>
      </p:ext>
    </p:extLst>
  </p:cSld>
  <p:clrMapOvr>
    <a:masterClrMapping/>
  </p:clrMapOvr>
  <p:timing>
    <p:tnLst>
      <p:par>
        <p:cTn xmlns:p14="http://schemas.microsoft.com/office/powerpoint/2010/mai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a:t>
            </a:r>
            <a:r>
              <a:rPr lang="en-US" b="1" dirty="0" err="1" smtClean="0">
                <a:latin typeface="Helvetica Neue"/>
                <a:cs typeface="Helvetica Neue"/>
              </a:rPr>
              <a:t>bufio</a:t>
            </a:r>
            <a:r>
              <a:rPr lang="en-US" b="1" dirty="0" smtClean="0">
                <a:latin typeface="Helvetica Neue"/>
                <a:cs typeface="Helvetica Neue"/>
              </a:rPr>
              <a:t> package</a:t>
            </a:r>
          </a:p>
          <a:p>
            <a:r>
              <a:rPr lang="en-US" b="1" dirty="0" smtClean="0">
                <a:latin typeface="Helvetica Neue"/>
                <a:cs typeface="Helvetica Neue"/>
              </a:rPr>
              <a:t>Use </a:t>
            </a:r>
            <a:r>
              <a:rPr lang="en-US" b="1" dirty="0" err="1" smtClean="0">
                <a:latin typeface="Helvetica Neue"/>
                <a:cs typeface="Helvetica Neue"/>
              </a:rPr>
              <a:t>bufio</a:t>
            </a:r>
            <a:r>
              <a:rPr lang="en-US" b="1" dirty="0" smtClean="0">
                <a:latin typeface="Helvetica Neue"/>
                <a:cs typeface="Helvetica Neue"/>
              </a:rPr>
              <a:t> to enhance our application</a:t>
            </a:r>
          </a:p>
        </p:txBody>
      </p:sp>
    </p:spTree>
    <p:extLst>
      <p:ext uri="{BB962C8B-B14F-4D97-AF65-F5344CB8AC3E}">
        <p14:creationId xmlns:p14="http://schemas.microsoft.com/office/powerpoint/2010/main" val="2540793886"/>
      </p:ext>
    </p:extLst>
  </p:cSld>
  <p:clrMapOvr>
    <a:masterClrMapping/>
  </p:clrMapOvr>
  <p:timing>
    <p:tnLst>
      <p:par>
        <p:cTn xmlns:p14="http://schemas.microsoft.com/office/powerpoint/2010/mai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p:cNvCxnSpPr>
          <p:nvPr/>
        </p:nvCxnSpPr>
        <p:spPr>
          <a:xfrm>
            <a:off x="6310899" y="2779249"/>
            <a:ext cx="1721551" cy="1334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data.txt</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10" idx="2"/>
          </p:cNvCxnSpPr>
          <p:nvPr/>
        </p:nvCxnSpPr>
        <p:spPr>
          <a:xfrm>
            <a:off x="2716926" y="2782824"/>
            <a:ext cx="1403948" cy="102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946471" y="2331555"/>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6726702" y="2340039"/>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3128534"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6878164" y="2709371"/>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34" name="Sequential Access Storage 33"/>
          <p:cNvSpPr/>
          <p:nvPr/>
        </p:nvSpPr>
        <p:spPr>
          <a:xfrm>
            <a:off x="5059013" y="2498647"/>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cxnSp>
        <p:nvCxnSpPr>
          <p:cNvPr id="55" name="Elbow Connector 54"/>
          <p:cNvCxnSpPr>
            <a:stCxn id="10" idx="4"/>
            <a:endCxn id="3" idx="3"/>
          </p:cNvCxnSpPr>
          <p:nvPr/>
        </p:nvCxnSpPr>
        <p:spPr>
          <a:xfrm rot="5400000">
            <a:off x="4101513" y="3125354"/>
            <a:ext cx="427484" cy="1"/>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Snip Same Side Corner Rectangle 2"/>
          <p:cNvSpPr/>
          <p:nvPr/>
        </p:nvSpPr>
        <p:spPr>
          <a:xfrm>
            <a:off x="3571495" y="3339096"/>
            <a:ext cx="1487518" cy="453600"/>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getHeader</a:t>
            </a:r>
            <a:r>
              <a:rPr lang="en-US" dirty="0" smtClean="0"/>
              <a:t>()</a:t>
            </a:r>
            <a:endParaRPr lang="en-US" dirty="0"/>
          </a:p>
        </p:txBody>
      </p:sp>
      <p:sp>
        <p:nvSpPr>
          <p:cNvPr id="10" name="Summing Junction 9"/>
          <p:cNvSpPr/>
          <p:nvPr/>
        </p:nvSpPr>
        <p:spPr>
          <a:xfrm>
            <a:off x="4120874" y="2674459"/>
            <a:ext cx="388762" cy="237153"/>
          </a:xfrm>
          <a:prstGeom prst="flowChartSummingJuncti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7" name="Straight Arrow Connector 36"/>
          <p:cNvCxnSpPr>
            <a:stCxn id="10" idx="6"/>
            <a:endCxn id="34" idx="1"/>
          </p:cNvCxnSpPr>
          <p:nvPr/>
        </p:nvCxnSpPr>
        <p:spPr>
          <a:xfrm flipV="1">
            <a:off x="4509636" y="2779249"/>
            <a:ext cx="549377" cy="137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4662222"/>
      </p:ext>
    </p:extLst>
  </p:cSld>
  <p:clrMapOvr>
    <a:masterClrMapping/>
  </p:clrMapOvr>
  <p:timing>
    <p:tnLst>
      <p:par>
        <p:cTn xmlns:p14="http://schemas.microsoft.com/office/powerpoint/2010/mai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encoding/</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json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39003074"/>
      </p:ext>
    </p:extLst>
  </p:cSld>
  <p:clrMapOvr>
    <a:masterClrMapping/>
  </p:clrMapOvr>
  <p:timing>
    <p:tnLst>
      <p:par>
        <p:cTn xmlns:p14="http://schemas.microsoft.com/office/powerpoint/2010/mai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encoding/</a:t>
            </a:r>
            <a:r>
              <a:rPr lang="en-US" b="1" dirty="0" err="1" smtClean="0">
                <a:latin typeface="Helvetica Neue"/>
                <a:cs typeface="Helvetica Neue"/>
              </a:rPr>
              <a:t>json</a:t>
            </a:r>
            <a:r>
              <a:rPr lang="en-US" b="1" dirty="0" smtClean="0">
                <a:latin typeface="Helvetica Neue"/>
                <a:cs typeface="Helvetica Neue"/>
              </a:rPr>
              <a:t> package</a:t>
            </a:r>
          </a:p>
          <a:p>
            <a:r>
              <a:rPr lang="en-US" b="1" dirty="0" smtClean="0">
                <a:latin typeface="Helvetica Neue"/>
                <a:cs typeface="Helvetica Neue"/>
              </a:rPr>
              <a:t>Convert CSV data to JSON encoded data</a:t>
            </a:r>
          </a:p>
        </p:txBody>
      </p:sp>
    </p:spTree>
    <p:extLst>
      <p:ext uri="{BB962C8B-B14F-4D97-AF65-F5344CB8AC3E}">
        <p14:creationId xmlns:p14="http://schemas.microsoft.com/office/powerpoint/2010/main" val="188011293"/>
      </p:ext>
    </p:extLst>
  </p:cSld>
  <p:clrMapOvr>
    <a:masterClrMapping/>
  </p:clrMapOvr>
  <p:timing>
    <p:tnLst>
      <p:par>
        <p:cTn xmlns:p14="http://schemas.microsoft.com/office/powerpoint/2010/mai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data.csv</a:t>
            </a:r>
            <a:endParaRPr lang="en-US" sz="1400"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err="1" smtClean="0"/>
              <a:t>readCSV</a:t>
            </a:r>
            <a:endParaRPr lang="en-US" sz="1400"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data.json</a:t>
            </a:r>
            <a:endParaRPr lang="en-US" sz="1400"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err="1" smtClean="0"/>
              <a:t>writeJson</a:t>
            </a:r>
            <a:endParaRPr lang="en-US" sz="1400"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5072159"/>
      </p:ext>
    </p:extLst>
  </p:cSld>
  <p:clrMapOvr>
    <a:masterClrMapping/>
  </p:clrMapOvr>
  <p:timing>
    <p:tnLst>
      <p:par>
        <p:cTn xmlns:p14="http://schemas.microsoft.com/office/powerpoint/2010/mai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encoding/xml</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724269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encoding/xml package</a:t>
            </a:r>
          </a:p>
          <a:p>
            <a:r>
              <a:rPr lang="en-US" b="1" dirty="0" smtClean="0">
                <a:latin typeface="Helvetica Neue"/>
                <a:cs typeface="Helvetica Neue"/>
              </a:rPr>
              <a:t>Convert CSV data to XML encoded data</a:t>
            </a:r>
          </a:p>
        </p:txBody>
      </p:sp>
    </p:spTree>
    <p:extLst>
      <p:ext uri="{BB962C8B-B14F-4D97-AF65-F5344CB8AC3E}">
        <p14:creationId xmlns:p14="http://schemas.microsoft.com/office/powerpoint/2010/main" val="3040499251"/>
      </p:ext>
    </p:extLst>
  </p:cSld>
  <p:clrMapOvr>
    <a:masterClrMapping/>
  </p:clrMapOvr>
  <p:timing>
    <p:tnLst>
      <p:par>
        <p:cTn xmlns:p14="http://schemas.microsoft.com/office/powerpoint/2010/mai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data.csv</a:t>
            </a:r>
            <a:endParaRPr lang="en-US" sz="1400"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err="1" smtClean="0"/>
              <a:t>readCSV</a:t>
            </a:r>
            <a:endParaRPr lang="en-US" sz="1400"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data.xml</a:t>
            </a:r>
            <a:endParaRPr lang="en-US" sz="1400"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err="1" smtClean="0"/>
              <a:t>writeXml</a:t>
            </a:r>
            <a:endParaRPr lang="en-US" sz="1400"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9295930"/>
      </p:ext>
    </p:extLst>
  </p:cSld>
  <p:clrMapOvr>
    <a:masterClrMapping/>
  </p:clrMapOvr>
  <p:timing>
    <p:tnLst>
      <p:par>
        <p:cTn xmlns:p14="http://schemas.microsoft.com/office/powerpoint/2010/mai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text/template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32455640"/>
      </p:ext>
    </p:extLst>
  </p:cSld>
  <p:clrMapOvr>
    <a:masterClrMapping/>
  </p:clrMapOvr>
  <p:timing>
    <p:tnLst>
      <p:par>
        <p:cTn xmlns:p14="http://schemas.microsoft.com/office/powerpoint/2010/mai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text/template package</a:t>
            </a:r>
            <a:endParaRPr lang="en-US" b="1" dirty="0">
              <a:latin typeface="Helvetica Neue"/>
              <a:cs typeface="Helvetica Neue"/>
            </a:endParaRPr>
          </a:p>
          <a:p>
            <a:pPr lvl="1"/>
            <a:r>
              <a:rPr lang="en-US" b="1" dirty="0" smtClean="0">
                <a:latin typeface="Helvetica Neue"/>
                <a:cs typeface="Helvetica Neue"/>
              </a:rPr>
              <a:t>Using string template and file template</a:t>
            </a:r>
          </a:p>
        </p:txBody>
      </p:sp>
    </p:spTree>
    <p:extLst>
      <p:ext uri="{BB962C8B-B14F-4D97-AF65-F5344CB8AC3E}">
        <p14:creationId xmlns:p14="http://schemas.microsoft.com/office/powerpoint/2010/main" val="3042662237"/>
      </p:ext>
    </p:extLst>
  </p:cSld>
  <p:clrMapOvr>
    <a:masterClrMapping/>
  </p:clrMapOvr>
  <p:timing>
    <p:tnLst>
      <p:par>
        <p:cTn xmlns:p14="http://schemas.microsoft.com/office/powerpoint/2010/mai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Highlevel</a:t>
            </a:r>
            <a:endParaRPr lang="en-US" dirty="0"/>
          </a:p>
        </p:txBody>
      </p:sp>
      <p:sp>
        <p:nvSpPr>
          <p:cNvPr id="3" name="Rectangle 2"/>
          <p:cNvSpPr/>
          <p:nvPr/>
        </p:nvSpPr>
        <p:spPr>
          <a:xfrm>
            <a:off x="1127409" y="1846800"/>
            <a:ext cx="1593923" cy="12052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Template</a:t>
            </a:r>
            <a:endParaRPr lang="en-US" dirty="0"/>
          </a:p>
        </p:txBody>
      </p:sp>
      <p:sp>
        <p:nvSpPr>
          <p:cNvPr id="7" name="Magnetic Disk 6"/>
          <p:cNvSpPr/>
          <p:nvPr/>
        </p:nvSpPr>
        <p:spPr>
          <a:xfrm>
            <a:off x="3459980" y="1846800"/>
            <a:ext cx="1509691" cy="120528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a:t>
            </a:r>
            <a:endParaRPr lang="en-US" dirty="0"/>
          </a:p>
        </p:txBody>
      </p:sp>
      <p:sp>
        <p:nvSpPr>
          <p:cNvPr id="8" name="Plus 7"/>
          <p:cNvSpPr/>
          <p:nvPr/>
        </p:nvSpPr>
        <p:spPr>
          <a:xfrm>
            <a:off x="2967548" y="2274480"/>
            <a:ext cx="311009" cy="330480"/>
          </a:xfrm>
          <a:prstGeom prst="mathPlu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Equal 9"/>
          <p:cNvSpPr/>
          <p:nvPr/>
        </p:nvSpPr>
        <p:spPr>
          <a:xfrm>
            <a:off x="5157572" y="2280960"/>
            <a:ext cx="349886" cy="324000"/>
          </a:xfrm>
          <a:prstGeom prst="mathEqua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11" name="Snip Single Corner Rectangle 10"/>
          <p:cNvSpPr/>
          <p:nvPr/>
        </p:nvSpPr>
        <p:spPr>
          <a:xfrm>
            <a:off x="5948055" y="1846800"/>
            <a:ext cx="1710551" cy="1205280"/>
          </a:xfrm>
          <a:prstGeom prst="snip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Rendered text</a:t>
            </a:r>
            <a:endParaRPr lang="en-US" dirty="0"/>
          </a:p>
        </p:txBody>
      </p:sp>
    </p:spTree>
    <p:extLst>
      <p:ext uri="{BB962C8B-B14F-4D97-AF65-F5344CB8AC3E}">
        <p14:creationId xmlns:p14="http://schemas.microsoft.com/office/powerpoint/2010/main" val="3658084049"/>
      </p:ext>
    </p:extLst>
  </p:cSld>
  <p:clrMapOvr>
    <a:masterClrMapping/>
  </p:clrMapOvr>
  <p:timing>
    <p:tnLst>
      <p:par>
        <p:cTn xmlns:p14="http://schemas.microsoft.com/office/powerpoint/2010/mai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Substitution at Scale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Generating a large amount of text, shaped by data:</a:t>
            </a:r>
          </a:p>
          <a:p>
            <a:pPr lvl="1"/>
            <a:r>
              <a:rPr lang="en-US" dirty="0" smtClean="0"/>
              <a:t>Example:</a:t>
            </a:r>
          </a:p>
          <a:p>
            <a:pPr lvl="2"/>
            <a:r>
              <a:rPr lang="en-US" dirty="0" smtClean="0"/>
              <a:t>Emails to several individuals; where name, address, phone,</a:t>
            </a:r>
            <a:r>
              <a:rPr lang="en-US" dirty="0"/>
              <a:t> </a:t>
            </a:r>
            <a:r>
              <a:rPr lang="en-US" dirty="0" err="1" smtClean="0"/>
              <a:t>etc</a:t>
            </a:r>
            <a:r>
              <a:rPr lang="en-US" dirty="0" smtClean="0"/>
              <a:t> is the only difference between emails</a:t>
            </a:r>
          </a:p>
          <a:p>
            <a:r>
              <a:rPr lang="en-US" dirty="0" smtClean="0"/>
              <a:t>Flexibility</a:t>
            </a:r>
          </a:p>
          <a:p>
            <a:pPr lvl="1"/>
            <a:r>
              <a:rPr lang="en-US" dirty="0" smtClean="0"/>
              <a:t>Easy to make changes to final output by changing template</a:t>
            </a:r>
            <a:endParaRPr lang="en-US" dirty="0"/>
          </a:p>
        </p:txBody>
      </p:sp>
    </p:spTree>
    <p:extLst>
      <p:ext uri="{BB962C8B-B14F-4D97-AF65-F5344CB8AC3E}">
        <p14:creationId xmlns:p14="http://schemas.microsoft.com/office/powerpoint/2010/main" val="400863435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8991972"/>
              </p:ext>
            </p:extLst>
          </p:nvPr>
        </p:nvGraphicFramePr>
        <p:xfrm>
          <a:off x="457200" y="1200150"/>
          <a:ext cx="8229600" cy="74168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Name</a:t>
                      </a:r>
                      <a:endParaRPr lang="en-US" dirty="0"/>
                    </a:p>
                  </a:txBody>
                  <a:tcPr/>
                </a:tc>
                <a:tc>
                  <a:txBody>
                    <a:bodyPr/>
                    <a:lstStyle/>
                    <a:p>
                      <a:r>
                        <a:rPr lang="en-US" dirty="0" smtClean="0"/>
                        <a:t>Age</a:t>
                      </a:r>
                      <a:endParaRPr lang="en-US" dirty="0"/>
                    </a:p>
                  </a:txBody>
                  <a:tcPr/>
                </a:tc>
                <a:tc>
                  <a:txBody>
                    <a:bodyPr/>
                    <a:lstStyle/>
                    <a:p>
                      <a:r>
                        <a:rPr lang="en-US" dirty="0" smtClean="0"/>
                        <a:t>Group</a:t>
                      </a:r>
                      <a:endParaRPr lang="en-US" dirty="0"/>
                    </a:p>
                  </a:txBody>
                  <a:tcPr/>
                </a:tc>
                <a:tc>
                  <a:txBody>
                    <a:bodyPr/>
                    <a:lstStyle/>
                    <a:p>
                      <a:r>
                        <a:rPr lang="en-US" dirty="0" smtClean="0"/>
                        <a:t>Team</a:t>
                      </a:r>
                      <a:r>
                        <a:rPr lang="en-US" baseline="0" dirty="0" smtClean="0"/>
                        <a:t> Color</a:t>
                      </a:r>
                      <a:endParaRPr lang="en-US" dirty="0"/>
                    </a:p>
                  </a:txBody>
                  <a:tcPr/>
                </a:tc>
              </a:tr>
              <a:tr h="370840">
                <a:tc>
                  <a:txBody>
                    <a:bodyPr/>
                    <a:lstStyle/>
                    <a:p>
                      <a:r>
                        <a:rPr lang="en-US" dirty="0" smtClean="0"/>
                        <a:t>Sean Wise</a:t>
                      </a:r>
                      <a:endParaRPr lang="en-US" dirty="0"/>
                    </a:p>
                  </a:txBody>
                  <a:tcPr/>
                </a:tc>
                <a:tc>
                  <a:txBody>
                    <a:bodyPr/>
                    <a:lstStyle/>
                    <a:p>
                      <a:r>
                        <a:rPr lang="en-US" dirty="0" smtClean="0"/>
                        <a:t>37</a:t>
                      </a:r>
                      <a:endParaRPr lang="en-US" dirty="0"/>
                    </a:p>
                  </a:txBody>
                  <a:tcPr/>
                </a:tc>
                <a:tc>
                  <a:txBody>
                    <a:bodyPr/>
                    <a:lstStyle/>
                    <a:p>
                      <a:r>
                        <a:rPr lang="en-US" dirty="0" smtClean="0"/>
                        <a:t>A</a:t>
                      </a:r>
                      <a:endParaRPr lang="en-US" dirty="0"/>
                    </a:p>
                  </a:txBody>
                  <a:tcPr/>
                </a:tc>
                <a:tc>
                  <a:txBody>
                    <a:bodyPr/>
                    <a:lstStyle/>
                    <a:p>
                      <a:r>
                        <a:rPr lang="en-US" dirty="0" smtClean="0"/>
                        <a:t>RED</a:t>
                      </a:r>
                      <a:endParaRPr lang="en-US" dirty="0"/>
                    </a:p>
                  </a:txBody>
                  <a:tcPr/>
                </a:tc>
              </a:tr>
            </a:tbl>
          </a:graphicData>
        </a:graphic>
      </p:graphicFrame>
      <p:sp>
        <p:nvSpPr>
          <p:cNvPr id="5" name="Up Arrow 4"/>
          <p:cNvSpPr/>
          <p:nvPr/>
        </p:nvSpPr>
        <p:spPr>
          <a:xfrm rot="10800000">
            <a:off x="4094958" y="2063092"/>
            <a:ext cx="907110" cy="47304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Rectangle 5"/>
          <p:cNvSpPr/>
          <p:nvPr/>
        </p:nvSpPr>
        <p:spPr>
          <a:xfrm>
            <a:off x="457200" y="2657394"/>
            <a:ext cx="8229600" cy="7387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dirty="0" smtClean="0"/>
              <a:t>Hello &lt;name&gt;, your age of &lt;age&gt;, places you in group ‘&lt;group&gt;’. Group ‘&lt;group&gt;’has been assigned team color ‘&lt;team color&gt;’.</a:t>
            </a:r>
            <a:endParaRPr lang="en-US" dirty="0"/>
          </a:p>
        </p:txBody>
      </p:sp>
      <p:sp>
        <p:nvSpPr>
          <p:cNvPr id="7" name="Up Arrow 6"/>
          <p:cNvSpPr/>
          <p:nvPr/>
        </p:nvSpPr>
        <p:spPr>
          <a:xfrm rot="10800000">
            <a:off x="4094958" y="3517377"/>
            <a:ext cx="907110" cy="473040"/>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Rectangle 7"/>
          <p:cNvSpPr/>
          <p:nvPr/>
        </p:nvSpPr>
        <p:spPr>
          <a:xfrm>
            <a:off x="457200" y="4111680"/>
            <a:ext cx="8229600" cy="73872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dirty="0" smtClean="0"/>
              <a:t>Hello Sean Wise, your age of 37, places you in group ‘A’. Group ‘A’ has been assigned team color ‘RED’.</a:t>
            </a:r>
            <a:endParaRPr lang="en-US" dirty="0"/>
          </a:p>
        </p:txBody>
      </p:sp>
    </p:spTree>
    <p:extLst>
      <p:ext uri="{BB962C8B-B14F-4D97-AF65-F5344CB8AC3E}">
        <p14:creationId xmlns:p14="http://schemas.microsoft.com/office/powerpoint/2010/main" val="175555254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Introduction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 http/net</a:t>
            </a:r>
          </a:p>
        </p:txBody>
      </p:sp>
    </p:spTree>
    <p:extLst>
      <p:ext uri="{BB962C8B-B14F-4D97-AF65-F5344CB8AC3E}">
        <p14:creationId xmlns:p14="http://schemas.microsoft.com/office/powerpoint/2010/main" val="1663161140"/>
      </p:ext>
    </p:extLst>
  </p:cSld>
  <p:clrMapOvr>
    <a:masterClrMapping/>
  </p:clrMapOvr>
  <p:timing>
    <p:tnLst>
      <p:par>
        <p:cTn xmlns:p14="http://schemas.microsoft.com/office/powerpoint/2010/mai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Build a simple HTTP Web Server</a:t>
            </a:r>
            <a:endParaRPr lang="en-US" b="1" dirty="0">
              <a:latin typeface="Helvetica Neue"/>
              <a:cs typeface="Helvetica Neue"/>
            </a:endParaRPr>
          </a:p>
          <a:p>
            <a:pPr lvl="1"/>
            <a:r>
              <a:rPr lang="en-US" b="1" dirty="0" smtClean="0">
                <a:latin typeface="Helvetica Neue"/>
                <a:cs typeface="Helvetica Neue"/>
              </a:rPr>
              <a:t>Server accepts connections from a Web Browser</a:t>
            </a:r>
          </a:p>
          <a:p>
            <a:pPr lvl="1"/>
            <a:r>
              <a:rPr lang="en-US" b="1" dirty="0" smtClean="0">
                <a:latin typeface="Helvetica Neue"/>
                <a:cs typeface="Helvetica Neue"/>
              </a:rPr>
              <a:t>Server </a:t>
            </a:r>
            <a:r>
              <a:rPr lang="en-US" b="1" smtClean="0">
                <a:latin typeface="Helvetica Neue"/>
                <a:cs typeface="Helvetica Neue"/>
              </a:rPr>
              <a:t>prints messages</a:t>
            </a:r>
            <a:endParaRPr lang="en-US" b="1" dirty="0" smtClean="0">
              <a:latin typeface="Helvetica Neue"/>
              <a:cs typeface="Helvetica Neue"/>
            </a:endParaRPr>
          </a:p>
        </p:txBody>
      </p:sp>
    </p:spTree>
    <p:extLst>
      <p:ext uri="{BB962C8B-B14F-4D97-AF65-F5344CB8AC3E}">
        <p14:creationId xmlns:p14="http://schemas.microsoft.com/office/powerpoint/2010/main" val="459108713"/>
      </p:ext>
    </p:extLst>
  </p:cSld>
  <p:clrMapOvr>
    <a:masterClrMapping/>
  </p:clrMapOvr>
  <p:timing>
    <p:tnLst>
      <p:par>
        <p:cTn xmlns:p14="http://schemas.microsoft.com/office/powerpoint/2010/mai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Multiple Handlers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 http/net</a:t>
            </a:r>
          </a:p>
        </p:txBody>
      </p:sp>
    </p:spTree>
    <p:extLst>
      <p:ext uri="{BB962C8B-B14F-4D97-AF65-F5344CB8AC3E}">
        <p14:creationId xmlns:p14="http://schemas.microsoft.com/office/powerpoint/2010/main" val="138428108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Add support for different request paths</a:t>
            </a:r>
          </a:p>
          <a:p>
            <a:pPr lvl="1"/>
            <a:r>
              <a:rPr lang="en-US" b="1" dirty="0" smtClean="0">
                <a:latin typeface="Helvetica Neue"/>
                <a:cs typeface="Helvetica Neue"/>
              </a:rPr>
              <a:t>In addition to ‘/’ path, add ‘</a:t>
            </a:r>
            <a:r>
              <a:rPr lang="en-US" b="1" smtClean="0">
                <a:latin typeface="Helvetica Neue"/>
                <a:cs typeface="Helvetica Neue"/>
              </a:rPr>
              <a:t>/home’ path</a:t>
            </a:r>
            <a:endParaRPr lang="en-US" b="1" dirty="0" smtClean="0">
              <a:latin typeface="Helvetica Neue"/>
              <a:cs typeface="Helvetica Neue"/>
            </a:endParaRPr>
          </a:p>
        </p:txBody>
      </p:sp>
    </p:spTree>
    <p:extLst>
      <p:ext uri="{BB962C8B-B14F-4D97-AF65-F5344CB8AC3E}">
        <p14:creationId xmlns:p14="http://schemas.microsoft.com/office/powerpoint/2010/main" val="747789987"/>
      </p:ext>
    </p:extLst>
  </p:cSld>
  <p:clrMapOvr>
    <a:masterClrMapping/>
  </p:clrMapOvr>
  <p:timing>
    <p:tnLst>
      <p:par>
        <p:cTn xmlns:p14="http://schemas.microsoft.com/office/powerpoint/2010/mai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Using html/template</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13-03</a:t>
            </a:r>
          </a:p>
        </p:txBody>
      </p:sp>
    </p:spTree>
    <p:extLst>
      <p:ext uri="{BB962C8B-B14F-4D97-AF65-F5344CB8AC3E}">
        <p14:creationId xmlns:p14="http://schemas.microsoft.com/office/powerpoint/2010/main" val="1518436605"/>
      </p:ext>
    </p:extLst>
  </p:cSld>
  <p:clrMapOvr>
    <a:masterClrMapping/>
  </p:clrMapOvr>
  <p:timing>
    <p:tnLst>
      <p:par>
        <p:cTn xmlns:p14="http://schemas.microsoft.com/office/powerpoint/2010/mai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Generating dynamic pages using template</a:t>
            </a:r>
          </a:p>
          <a:p>
            <a:pPr lvl="1"/>
            <a:r>
              <a:rPr lang="en-US" b="1" dirty="0" smtClean="0">
                <a:latin typeface="Helvetica Neue"/>
                <a:cs typeface="Helvetica Neue"/>
              </a:rPr>
              <a:t>Integrate package ‘html/template’</a:t>
            </a:r>
          </a:p>
        </p:txBody>
      </p:sp>
    </p:spTree>
    <p:extLst>
      <p:ext uri="{BB962C8B-B14F-4D97-AF65-F5344CB8AC3E}">
        <p14:creationId xmlns:p14="http://schemas.microsoft.com/office/powerpoint/2010/main" val="2324835844"/>
      </p:ext>
    </p:extLst>
  </p:cSld>
  <p:clrMapOvr>
    <a:masterClrMapping/>
  </p:clrMapOvr>
  <p:timing>
    <p:tnLst>
      <p:par>
        <p:cTn xmlns:p14="http://schemas.microsoft.com/office/powerpoint/2010/mai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File Server </a:t>
            </a:r>
            <a:r>
              <a:rPr lang="mr-IN"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13-04</a:t>
            </a:r>
          </a:p>
        </p:txBody>
      </p:sp>
      <p:pic>
        <p:nvPicPr>
          <p:cNvPr id="3" name="Picture 2"/>
          <p:cNvPicPr>
            <a:picLocks noChangeAspect="1"/>
          </p:cNvPicPr>
          <p:nvPr/>
        </p:nvPicPr>
        <p:blipFill>
          <a:blip r:embed="rId2"/>
          <a:stretch>
            <a:fillRect/>
          </a:stretch>
        </p:blipFill>
        <p:spPr>
          <a:xfrm>
            <a:off x="811731" y="124383"/>
            <a:ext cx="262796" cy="262796"/>
          </a:xfrm>
          <a:prstGeom prst="rect">
            <a:avLst/>
          </a:prstGeom>
        </p:spPr>
      </p:pic>
      <p:sp>
        <p:nvSpPr>
          <p:cNvPr id="4" name="TextBox 3"/>
          <p:cNvSpPr txBox="1"/>
          <p:nvPr/>
        </p:nvSpPr>
        <p:spPr>
          <a:xfrm>
            <a:off x="1129220" y="48614"/>
            <a:ext cx="1433731" cy="369332"/>
          </a:xfrm>
          <a:prstGeom prst="rect">
            <a:avLst/>
          </a:prstGeom>
          <a:noFill/>
        </p:spPr>
        <p:txBody>
          <a:bodyPr wrap="none" rtlCol="0">
            <a:spAutoFit/>
          </a:bodyPr>
          <a:lstStyle/>
          <a:p>
            <a:r>
              <a:rPr lang="en-US" dirty="0" smtClean="0"/>
              <a:t>@striversity1</a:t>
            </a:r>
            <a:endParaRPr lang="en-US" dirty="0"/>
          </a:p>
        </p:txBody>
      </p:sp>
      <p:pic>
        <p:nvPicPr>
          <p:cNvPr id="6" name="Picture 5"/>
          <p:cNvPicPr>
            <a:picLocks noChangeAspect="1"/>
          </p:cNvPicPr>
          <p:nvPr/>
        </p:nvPicPr>
        <p:blipFill>
          <a:blip r:embed="rId3"/>
          <a:stretch>
            <a:fillRect/>
          </a:stretch>
        </p:blipFill>
        <p:spPr>
          <a:xfrm>
            <a:off x="6764454" y="103359"/>
            <a:ext cx="328045" cy="314587"/>
          </a:xfrm>
          <a:prstGeom prst="rect">
            <a:avLst/>
          </a:prstGeom>
        </p:spPr>
      </p:pic>
      <p:sp>
        <p:nvSpPr>
          <p:cNvPr id="7" name="TextBox 6"/>
          <p:cNvSpPr txBox="1"/>
          <p:nvPr/>
        </p:nvSpPr>
        <p:spPr>
          <a:xfrm>
            <a:off x="7092499" y="48614"/>
            <a:ext cx="1110363" cy="369332"/>
          </a:xfrm>
          <a:prstGeom prst="rect">
            <a:avLst/>
          </a:prstGeom>
          <a:noFill/>
        </p:spPr>
        <p:txBody>
          <a:bodyPr wrap="none" rtlCol="0">
            <a:spAutoFit/>
          </a:bodyPr>
          <a:lstStyle/>
          <a:p>
            <a:r>
              <a:rPr lang="en-US" dirty="0" err="1" smtClean="0"/>
              <a:t>striversity</a:t>
            </a:r>
            <a:endParaRPr lang="en-US" dirty="0"/>
          </a:p>
        </p:txBody>
      </p:sp>
    </p:spTree>
    <p:extLst>
      <p:ext uri="{BB962C8B-B14F-4D97-AF65-F5344CB8AC3E}">
        <p14:creationId xmlns:p14="http://schemas.microsoft.com/office/powerpoint/2010/main" val="3866098566"/>
      </p:ext>
    </p:extLst>
  </p:cSld>
  <p:clrMapOvr>
    <a:masterClrMapping/>
  </p:clrMapOvr>
  <p:timing>
    <p:tnLst>
      <p:par>
        <p:cTn xmlns:p14="http://schemas.microsoft.com/office/powerpoint/2010/mai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Serving static files</a:t>
            </a:r>
          </a:p>
          <a:p>
            <a:pPr lvl="1"/>
            <a:r>
              <a:rPr lang="en-US" b="1" dirty="0" smtClean="0">
                <a:latin typeface="Helvetica Neue"/>
                <a:cs typeface="Helvetica Neue"/>
              </a:rPr>
              <a:t>Like images, .</a:t>
            </a:r>
            <a:r>
              <a:rPr lang="en-US" b="1" dirty="0" err="1" smtClean="0">
                <a:latin typeface="Helvetica Neue"/>
                <a:cs typeface="Helvetica Neue"/>
              </a:rPr>
              <a:t>js</a:t>
            </a:r>
            <a:r>
              <a:rPr lang="en-US" b="1" dirty="0" smtClean="0">
                <a:latin typeface="Helvetica Neue"/>
                <a:cs typeface="Helvetica Neue"/>
              </a:rPr>
              <a:t>, .html, .</a:t>
            </a:r>
            <a:r>
              <a:rPr lang="en-US" b="1" dirty="0" err="1" smtClean="0">
                <a:latin typeface="Helvetica Neue"/>
                <a:cs typeface="Helvetica Neue"/>
              </a:rPr>
              <a:t>css</a:t>
            </a:r>
            <a:r>
              <a:rPr lang="en-US" b="1" dirty="0" smtClean="0">
                <a:latin typeface="Helvetica Neue"/>
                <a:cs typeface="Helvetica Neue"/>
              </a:rPr>
              <a:t>, etc.</a:t>
            </a:r>
          </a:p>
          <a:p>
            <a:r>
              <a:rPr lang="en-US" b="1" dirty="0" smtClean="0">
                <a:latin typeface="Helvetica Neue"/>
                <a:cs typeface="Helvetica Neue"/>
              </a:rPr>
              <a:t>Laying the foundations for a file server</a:t>
            </a:r>
          </a:p>
          <a:p>
            <a:pPr lvl="1"/>
            <a:r>
              <a:rPr lang="en-US" b="1" dirty="0" smtClean="0">
                <a:latin typeface="Helvetica Neue"/>
                <a:cs typeface="Helvetica Neue"/>
              </a:rPr>
              <a:t>Add a photo wall page</a:t>
            </a:r>
          </a:p>
          <a:p>
            <a:pPr lvl="2"/>
            <a:r>
              <a:rPr lang="en-US" b="1" dirty="0" smtClean="0">
                <a:latin typeface="Helvetica Neue"/>
                <a:cs typeface="Helvetica Neue"/>
              </a:rPr>
              <a:t>Display a table of photos</a:t>
            </a:r>
            <a:r>
              <a:rPr lang="en-US" b="1" smtClean="0">
                <a:latin typeface="Helvetica Neue"/>
                <a:cs typeface="Helvetica Neue"/>
              </a:rPr>
              <a:t>/images</a:t>
            </a:r>
            <a:endParaRPr lang="en-US" b="1" dirty="0" smtClean="0">
              <a:latin typeface="Helvetica Neue"/>
              <a:cs typeface="Helvetica Neue"/>
            </a:endParaRPr>
          </a:p>
        </p:txBody>
      </p:sp>
    </p:spTree>
    <p:extLst>
      <p:ext uri="{BB962C8B-B14F-4D97-AF65-F5344CB8AC3E}">
        <p14:creationId xmlns:p14="http://schemas.microsoft.com/office/powerpoint/2010/main" val="771320641"/>
      </p:ext>
    </p:extLst>
  </p:cSld>
  <p:clrMapOvr>
    <a:masterClrMapping/>
  </p:clrMapOvr>
  <p:timing>
    <p:tnLst>
      <p:par>
        <p:cTn xmlns:p14="http://schemas.microsoft.com/office/powerpoint/2010/mai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File Server </a:t>
            </a:r>
            <a:r>
              <a:rPr lang="mr-IN" sz="60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2</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13-05</a:t>
            </a:r>
          </a:p>
        </p:txBody>
      </p:sp>
      <p:pic>
        <p:nvPicPr>
          <p:cNvPr id="3" name="Picture 2"/>
          <p:cNvPicPr>
            <a:picLocks noChangeAspect="1"/>
          </p:cNvPicPr>
          <p:nvPr/>
        </p:nvPicPr>
        <p:blipFill>
          <a:blip r:embed="rId2"/>
          <a:stretch>
            <a:fillRect/>
          </a:stretch>
        </p:blipFill>
        <p:spPr>
          <a:xfrm>
            <a:off x="811731" y="124383"/>
            <a:ext cx="262796" cy="262796"/>
          </a:xfrm>
          <a:prstGeom prst="rect">
            <a:avLst/>
          </a:prstGeom>
        </p:spPr>
      </p:pic>
      <p:sp>
        <p:nvSpPr>
          <p:cNvPr id="4" name="TextBox 3"/>
          <p:cNvSpPr txBox="1"/>
          <p:nvPr/>
        </p:nvSpPr>
        <p:spPr>
          <a:xfrm>
            <a:off x="1129220" y="48614"/>
            <a:ext cx="1433731" cy="369332"/>
          </a:xfrm>
          <a:prstGeom prst="rect">
            <a:avLst/>
          </a:prstGeom>
          <a:noFill/>
        </p:spPr>
        <p:txBody>
          <a:bodyPr wrap="none" rtlCol="0">
            <a:spAutoFit/>
          </a:bodyPr>
          <a:lstStyle/>
          <a:p>
            <a:r>
              <a:rPr lang="en-US" dirty="0" smtClean="0"/>
              <a:t>@striversity1</a:t>
            </a:r>
            <a:endParaRPr lang="en-US" dirty="0"/>
          </a:p>
        </p:txBody>
      </p:sp>
      <p:pic>
        <p:nvPicPr>
          <p:cNvPr id="6" name="Picture 5"/>
          <p:cNvPicPr>
            <a:picLocks noChangeAspect="1"/>
          </p:cNvPicPr>
          <p:nvPr/>
        </p:nvPicPr>
        <p:blipFill>
          <a:blip r:embed="rId3"/>
          <a:stretch>
            <a:fillRect/>
          </a:stretch>
        </p:blipFill>
        <p:spPr>
          <a:xfrm>
            <a:off x="6764454" y="103359"/>
            <a:ext cx="328045" cy="314587"/>
          </a:xfrm>
          <a:prstGeom prst="rect">
            <a:avLst/>
          </a:prstGeom>
        </p:spPr>
      </p:pic>
      <p:sp>
        <p:nvSpPr>
          <p:cNvPr id="7" name="TextBox 6"/>
          <p:cNvSpPr txBox="1"/>
          <p:nvPr/>
        </p:nvSpPr>
        <p:spPr>
          <a:xfrm>
            <a:off x="7092499" y="48614"/>
            <a:ext cx="1110363" cy="369332"/>
          </a:xfrm>
          <a:prstGeom prst="rect">
            <a:avLst/>
          </a:prstGeom>
          <a:noFill/>
        </p:spPr>
        <p:txBody>
          <a:bodyPr wrap="none" rtlCol="0">
            <a:spAutoFit/>
          </a:bodyPr>
          <a:lstStyle/>
          <a:p>
            <a:r>
              <a:rPr lang="en-US" dirty="0" err="1" smtClean="0"/>
              <a:t>striversity</a:t>
            </a:r>
            <a:endParaRPr lang="en-US" dirty="0"/>
          </a:p>
        </p:txBody>
      </p:sp>
    </p:spTree>
    <p:extLst>
      <p:ext uri="{BB962C8B-B14F-4D97-AF65-F5344CB8AC3E}">
        <p14:creationId xmlns:p14="http://schemas.microsoft.com/office/powerpoint/2010/main" val="3093393857"/>
      </p:ext>
    </p:extLst>
  </p:cSld>
  <p:clrMapOvr>
    <a:masterClrMapping/>
  </p:clrMapOvr>
  <p:timing>
    <p:tnLst>
      <p:par>
        <p:cTn xmlns:p14="http://schemas.microsoft.com/office/powerpoint/2010/mai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Serving static files</a:t>
            </a:r>
          </a:p>
          <a:p>
            <a:pPr lvl="1"/>
            <a:r>
              <a:rPr lang="en-US" b="1" dirty="0" smtClean="0">
                <a:latin typeface="Helvetica Neue"/>
                <a:cs typeface="Helvetica Neue"/>
              </a:rPr>
              <a:t>Like images, .</a:t>
            </a:r>
            <a:r>
              <a:rPr lang="en-US" b="1" dirty="0" err="1" smtClean="0">
                <a:latin typeface="Helvetica Neue"/>
                <a:cs typeface="Helvetica Neue"/>
              </a:rPr>
              <a:t>js</a:t>
            </a:r>
            <a:r>
              <a:rPr lang="en-US" b="1" dirty="0" smtClean="0">
                <a:latin typeface="Helvetica Neue"/>
                <a:cs typeface="Helvetica Neue"/>
              </a:rPr>
              <a:t>, .html, .</a:t>
            </a:r>
            <a:r>
              <a:rPr lang="en-US" b="1" dirty="0" err="1" smtClean="0">
                <a:latin typeface="Helvetica Neue"/>
                <a:cs typeface="Helvetica Neue"/>
              </a:rPr>
              <a:t>css</a:t>
            </a:r>
            <a:r>
              <a:rPr lang="en-US" b="1" dirty="0" smtClean="0">
                <a:latin typeface="Helvetica Neue"/>
                <a:cs typeface="Helvetica Neue"/>
              </a:rPr>
              <a:t>, etc.</a:t>
            </a:r>
          </a:p>
          <a:p>
            <a:r>
              <a:rPr lang="en-US" b="1" dirty="0" smtClean="0">
                <a:latin typeface="Helvetica Neue"/>
                <a:cs typeface="Helvetica Neue"/>
              </a:rPr>
              <a:t>Add a route to serve static files</a:t>
            </a:r>
          </a:p>
          <a:p>
            <a:pPr lvl="1"/>
            <a:r>
              <a:rPr lang="en-US" b="1" dirty="0" smtClean="0">
                <a:latin typeface="Helvetica Neue"/>
                <a:cs typeface="Helvetica Neue"/>
              </a:rPr>
              <a:t>/static</a:t>
            </a:r>
          </a:p>
        </p:txBody>
      </p:sp>
    </p:spTree>
    <p:extLst>
      <p:ext uri="{BB962C8B-B14F-4D97-AF65-F5344CB8AC3E}">
        <p14:creationId xmlns:p14="http://schemas.microsoft.com/office/powerpoint/2010/main" val="3462543119"/>
      </p:ext>
    </p:extLst>
  </p:cSld>
  <p:clrMapOvr>
    <a:masterClrMapping/>
  </p:clrMapOvr>
  <p:timing>
    <p:tnLst>
      <p:par>
        <p:cTn xmlns:p14="http://schemas.microsoft.com/office/powerpoint/2010/mai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Web App </a:t>
            </a:r>
            <a:r>
              <a:rPr lang="mr-IN"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Mini CSS</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13-06</a:t>
            </a:r>
          </a:p>
        </p:txBody>
      </p:sp>
      <p:pic>
        <p:nvPicPr>
          <p:cNvPr id="3" name="Picture 2"/>
          <p:cNvPicPr>
            <a:picLocks noChangeAspect="1"/>
          </p:cNvPicPr>
          <p:nvPr/>
        </p:nvPicPr>
        <p:blipFill>
          <a:blip r:embed="rId2"/>
          <a:stretch>
            <a:fillRect/>
          </a:stretch>
        </p:blipFill>
        <p:spPr>
          <a:xfrm>
            <a:off x="811731" y="124383"/>
            <a:ext cx="262796" cy="262796"/>
          </a:xfrm>
          <a:prstGeom prst="rect">
            <a:avLst/>
          </a:prstGeom>
        </p:spPr>
      </p:pic>
      <p:sp>
        <p:nvSpPr>
          <p:cNvPr id="4" name="TextBox 3"/>
          <p:cNvSpPr txBox="1"/>
          <p:nvPr/>
        </p:nvSpPr>
        <p:spPr>
          <a:xfrm>
            <a:off x="1129220" y="48614"/>
            <a:ext cx="1433731" cy="369332"/>
          </a:xfrm>
          <a:prstGeom prst="rect">
            <a:avLst/>
          </a:prstGeom>
          <a:noFill/>
        </p:spPr>
        <p:txBody>
          <a:bodyPr wrap="none" rtlCol="0">
            <a:spAutoFit/>
          </a:bodyPr>
          <a:lstStyle/>
          <a:p>
            <a:r>
              <a:rPr lang="en-US" dirty="0" smtClean="0"/>
              <a:t>@striversity1</a:t>
            </a:r>
            <a:endParaRPr lang="en-US" dirty="0"/>
          </a:p>
        </p:txBody>
      </p:sp>
      <p:pic>
        <p:nvPicPr>
          <p:cNvPr id="6" name="Picture 5"/>
          <p:cNvPicPr>
            <a:picLocks noChangeAspect="1"/>
          </p:cNvPicPr>
          <p:nvPr/>
        </p:nvPicPr>
        <p:blipFill>
          <a:blip r:embed="rId3"/>
          <a:stretch>
            <a:fillRect/>
          </a:stretch>
        </p:blipFill>
        <p:spPr>
          <a:xfrm>
            <a:off x="6764454" y="103359"/>
            <a:ext cx="328045" cy="314587"/>
          </a:xfrm>
          <a:prstGeom prst="rect">
            <a:avLst/>
          </a:prstGeom>
        </p:spPr>
      </p:pic>
      <p:sp>
        <p:nvSpPr>
          <p:cNvPr id="7" name="TextBox 6"/>
          <p:cNvSpPr txBox="1"/>
          <p:nvPr/>
        </p:nvSpPr>
        <p:spPr>
          <a:xfrm>
            <a:off x="7092499" y="48614"/>
            <a:ext cx="1316737" cy="369332"/>
          </a:xfrm>
          <a:prstGeom prst="rect">
            <a:avLst/>
          </a:prstGeom>
          <a:noFill/>
        </p:spPr>
        <p:txBody>
          <a:bodyPr wrap="none" rtlCol="0">
            <a:spAutoFit/>
          </a:bodyPr>
          <a:lstStyle/>
          <a:p>
            <a:r>
              <a:rPr lang="en-US" dirty="0" smtClean="0"/>
              <a:t>@</a:t>
            </a:r>
            <a:r>
              <a:rPr lang="en-US" dirty="0" err="1" smtClean="0"/>
              <a:t>striversity</a:t>
            </a:r>
            <a:endParaRPr lang="en-US" dirty="0"/>
          </a:p>
        </p:txBody>
      </p:sp>
    </p:spTree>
    <p:extLst>
      <p:ext uri="{BB962C8B-B14F-4D97-AF65-F5344CB8AC3E}">
        <p14:creationId xmlns:p14="http://schemas.microsoft.com/office/powerpoint/2010/main" val="1480641896"/>
      </p:ext>
    </p:extLst>
  </p:cSld>
  <p:clrMapOvr>
    <a:masterClrMapping/>
  </p:clrMapOvr>
  <p:timing>
    <p:tnLst>
      <p:par>
        <p:cTn xmlns:p14="http://schemas.microsoft.com/office/powerpoint/2010/mai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Adding a CSS Library</a:t>
            </a:r>
          </a:p>
          <a:p>
            <a:pPr lvl="1"/>
            <a:r>
              <a:rPr lang="en-US" b="1" dirty="0" smtClean="0">
                <a:latin typeface="Helvetica Neue"/>
                <a:cs typeface="Helvetica Neue"/>
              </a:rPr>
              <a:t>Mini CSS*</a:t>
            </a:r>
          </a:p>
          <a:p>
            <a:pPr lvl="1"/>
            <a:r>
              <a:rPr lang="en-US" b="1" dirty="0" err="1" smtClean="0">
                <a:latin typeface="Helvetica Neue"/>
                <a:cs typeface="Helvetica Neue"/>
              </a:rPr>
              <a:t>BootStrap</a:t>
            </a:r>
            <a:endParaRPr lang="en-US" b="1" dirty="0" smtClean="0">
              <a:latin typeface="Helvetica Neue"/>
              <a:cs typeface="Helvetica Neue"/>
            </a:endParaRPr>
          </a:p>
          <a:p>
            <a:pPr lvl="1"/>
            <a:r>
              <a:rPr lang="en-US" b="1" dirty="0" smtClean="0">
                <a:latin typeface="Helvetica Neue"/>
                <a:cs typeface="Helvetica Neue"/>
              </a:rPr>
              <a:t>Foundation</a:t>
            </a:r>
          </a:p>
          <a:p>
            <a:r>
              <a:rPr lang="en-US" b="1" dirty="0" smtClean="0">
                <a:latin typeface="Helvetica Neue"/>
                <a:cs typeface="Helvetica Neue"/>
              </a:rPr>
              <a:t>How little changes =&gt; big difference</a:t>
            </a:r>
          </a:p>
        </p:txBody>
      </p:sp>
    </p:spTree>
    <p:extLst>
      <p:ext uri="{BB962C8B-B14F-4D97-AF65-F5344CB8AC3E}">
        <p14:creationId xmlns:p14="http://schemas.microsoft.com/office/powerpoint/2010/main" val="3523702647"/>
      </p:ext>
    </p:extLst>
  </p:cSld>
  <p:clrMapOvr>
    <a:masterClrMapping/>
  </p:clrMapOvr>
  <p:timing>
    <p:tnLst>
      <p:par>
        <p:cTn xmlns:p14="http://schemas.microsoft.com/office/powerpoint/2010/mai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Introduction To Testing</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14-01</a:t>
            </a:r>
            <a:endParaRPr lang="en-US" sz="6000" b="1" dirty="0" smtClean="0">
              <a:ln/>
              <a:solidFill>
                <a:schemeClr val="accent3">
                  <a:lumMod val="50000"/>
                </a:schemeClr>
              </a:solidFill>
              <a:effectLst/>
              <a:latin typeface="Helvetica Neue"/>
              <a:cs typeface="Helvetica Neue"/>
            </a:endParaRPr>
          </a:p>
        </p:txBody>
      </p:sp>
      <p:pic>
        <p:nvPicPr>
          <p:cNvPr id="3" name="Picture 2"/>
          <p:cNvPicPr>
            <a:picLocks noChangeAspect="1"/>
          </p:cNvPicPr>
          <p:nvPr/>
        </p:nvPicPr>
        <p:blipFill>
          <a:blip r:embed="rId2"/>
          <a:stretch>
            <a:fillRect/>
          </a:stretch>
        </p:blipFill>
        <p:spPr>
          <a:xfrm>
            <a:off x="811731" y="124383"/>
            <a:ext cx="262796" cy="262796"/>
          </a:xfrm>
          <a:prstGeom prst="rect">
            <a:avLst/>
          </a:prstGeom>
        </p:spPr>
      </p:pic>
      <p:sp>
        <p:nvSpPr>
          <p:cNvPr id="4" name="TextBox 3"/>
          <p:cNvSpPr txBox="1"/>
          <p:nvPr/>
        </p:nvSpPr>
        <p:spPr>
          <a:xfrm>
            <a:off x="1129220" y="48614"/>
            <a:ext cx="1433731" cy="369332"/>
          </a:xfrm>
          <a:prstGeom prst="rect">
            <a:avLst/>
          </a:prstGeom>
          <a:noFill/>
        </p:spPr>
        <p:txBody>
          <a:bodyPr wrap="none" rtlCol="0">
            <a:spAutoFit/>
          </a:bodyPr>
          <a:lstStyle/>
          <a:p>
            <a:r>
              <a:rPr lang="en-US" dirty="0" smtClean="0"/>
              <a:t>@striversity1</a:t>
            </a:r>
            <a:endParaRPr lang="en-US" dirty="0"/>
          </a:p>
        </p:txBody>
      </p:sp>
      <p:pic>
        <p:nvPicPr>
          <p:cNvPr id="6" name="Picture 5"/>
          <p:cNvPicPr>
            <a:picLocks noChangeAspect="1"/>
          </p:cNvPicPr>
          <p:nvPr/>
        </p:nvPicPr>
        <p:blipFill>
          <a:blip r:embed="rId3"/>
          <a:stretch>
            <a:fillRect/>
          </a:stretch>
        </p:blipFill>
        <p:spPr>
          <a:xfrm>
            <a:off x="6764454" y="103359"/>
            <a:ext cx="328045" cy="314587"/>
          </a:xfrm>
          <a:prstGeom prst="rect">
            <a:avLst/>
          </a:prstGeom>
        </p:spPr>
      </p:pic>
      <p:sp>
        <p:nvSpPr>
          <p:cNvPr id="7" name="TextBox 6"/>
          <p:cNvSpPr txBox="1"/>
          <p:nvPr/>
        </p:nvSpPr>
        <p:spPr>
          <a:xfrm>
            <a:off x="7092499" y="48614"/>
            <a:ext cx="1316737" cy="369332"/>
          </a:xfrm>
          <a:prstGeom prst="rect">
            <a:avLst/>
          </a:prstGeom>
          <a:noFill/>
        </p:spPr>
        <p:txBody>
          <a:bodyPr wrap="none" rtlCol="0">
            <a:spAutoFit/>
          </a:bodyPr>
          <a:lstStyle/>
          <a:p>
            <a:r>
              <a:rPr lang="en-US" dirty="0" smtClean="0"/>
              <a:t>@</a:t>
            </a:r>
            <a:r>
              <a:rPr lang="en-US" dirty="0" err="1" smtClean="0"/>
              <a:t>striversity</a:t>
            </a:r>
            <a:endParaRPr lang="en-US" dirty="0"/>
          </a:p>
        </p:txBody>
      </p:sp>
    </p:spTree>
    <p:extLst>
      <p:ext uri="{BB962C8B-B14F-4D97-AF65-F5344CB8AC3E}">
        <p14:creationId xmlns:p14="http://schemas.microsoft.com/office/powerpoint/2010/main" val="97289048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fontScale="85000" lnSpcReduction="2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Using the ‘testing’ package</a:t>
            </a:r>
          </a:p>
          <a:p>
            <a:pPr lvl="1"/>
            <a:r>
              <a:rPr lang="en-US" b="1" dirty="0" smtClean="0">
                <a:latin typeface="Helvetica Neue"/>
                <a:cs typeface="Helvetica Neue"/>
              </a:rPr>
              <a:t>Writing a simple </a:t>
            </a:r>
            <a:r>
              <a:rPr lang="en-US" b="1" smtClean="0">
                <a:latin typeface="Helvetica Neue"/>
                <a:cs typeface="Helvetica Neue"/>
              </a:rPr>
              <a:t>unit test</a:t>
            </a:r>
            <a:endParaRPr lang="en-US" b="1" dirty="0" smtClean="0">
              <a:latin typeface="Helvetica Neue"/>
              <a:cs typeface="Helvetica Neue"/>
            </a:endParaRPr>
          </a:p>
        </p:txBody>
      </p:sp>
    </p:spTree>
    <p:extLst>
      <p:ext uri="{BB962C8B-B14F-4D97-AF65-F5344CB8AC3E}">
        <p14:creationId xmlns:p14="http://schemas.microsoft.com/office/powerpoint/2010/main" val="57334165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186096"/>
            <a:ext cx="4823146" cy="2203031"/>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328295"/>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328295"/>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328295"/>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328295"/>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492443"/>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492443"/>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3615070"/>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7" y="2517105"/>
            <a:ext cx="552183" cy="9525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5" y="2751787"/>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fontScale="92500" lnSpcReduction="2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normAutofit fontScale="92500"/>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2361370"/>
            <a:ext cx="4030084" cy="322424"/>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4183033"/>
            <a:ext cx="4030084" cy="322424"/>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200150"/>
          <a:ext cx="8229600" cy="2537459"/>
        </p:xfrm>
        <a:graphic>
          <a:graphicData uri="http://schemas.openxmlformats.org/drawingml/2006/table">
            <a:tbl>
              <a:tblPr firstRow="1" bandRow="1">
                <a:tableStyleId>{5C22544A-7EE6-4342-B048-85BDC9FD1C3A}</a:tableStyleId>
              </a:tblPr>
              <a:tblGrid>
                <a:gridCol w="2057400"/>
                <a:gridCol w="2057400"/>
                <a:gridCol w="2057400"/>
                <a:gridCol w="2057400"/>
              </a:tblGrid>
              <a:tr h="278130">
                <a:tc>
                  <a:txBody>
                    <a:bodyPr/>
                    <a:lstStyle/>
                    <a:p>
                      <a:r>
                        <a:rPr lang="en-US" sz="1400" dirty="0" smtClean="0"/>
                        <a:t>Unsigned Bits</a:t>
                      </a:r>
                      <a:endParaRPr lang="en-US" sz="1400" dirty="0"/>
                    </a:p>
                  </a:txBody>
                  <a:tcPr marT="34290" marB="34290"/>
                </a:tc>
                <a:tc>
                  <a:txBody>
                    <a:bodyPr/>
                    <a:lstStyle/>
                    <a:p>
                      <a:r>
                        <a:rPr lang="en-US" sz="1400" dirty="0" smtClean="0"/>
                        <a:t>Unsigned</a:t>
                      </a:r>
                      <a:r>
                        <a:rPr lang="en-US" sz="1400" baseline="0" dirty="0" smtClean="0"/>
                        <a:t> Value</a:t>
                      </a:r>
                      <a:endParaRPr lang="en-US" sz="1400" dirty="0"/>
                    </a:p>
                  </a:txBody>
                  <a:tcPr marT="34290" marB="34290"/>
                </a:tc>
                <a:tc>
                  <a:txBody>
                    <a:bodyPr/>
                    <a:lstStyle/>
                    <a:p>
                      <a:r>
                        <a:rPr lang="en-US" sz="1400" dirty="0" smtClean="0"/>
                        <a:t>Signed Bits</a:t>
                      </a:r>
                      <a:endParaRPr lang="en-US" sz="1400" dirty="0"/>
                    </a:p>
                  </a:txBody>
                  <a:tcPr marT="34290" marB="34290"/>
                </a:tc>
                <a:tc>
                  <a:txBody>
                    <a:bodyPr/>
                    <a:lstStyle/>
                    <a:p>
                      <a:r>
                        <a:rPr lang="en-US" sz="1400" dirty="0" smtClean="0"/>
                        <a:t>Signed Value</a:t>
                      </a:r>
                      <a:endParaRPr lang="en-US" sz="1400" dirty="0"/>
                    </a:p>
                  </a:txBody>
                  <a:tcPr marT="34290" marB="34290"/>
                </a:tc>
              </a:tr>
              <a:tr h="278130">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r>
              <a:tr h="278130">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100</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1-00</a:t>
                      </a:r>
                      <a:endParaRPr lang="en-US" sz="1400" dirty="0"/>
                    </a:p>
                  </a:txBody>
                  <a:tcPr marT="34290" marB="34290">
                    <a:solidFill>
                      <a:schemeClr val="tx2">
                        <a:lumMod val="60000"/>
                        <a:lumOff val="40000"/>
                      </a:schemeClr>
                    </a:solidFill>
                  </a:tcPr>
                </a:tc>
                <a:tc>
                  <a:txBody>
                    <a:bodyPr/>
                    <a:lstStyle/>
                    <a:p>
                      <a:r>
                        <a:rPr lang="en-US" sz="1400" dirty="0" smtClean="0"/>
                        <a:t>0</a:t>
                      </a:r>
                      <a:endParaRPr lang="en-US" sz="1400" dirty="0"/>
                    </a:p>
                  </a:txBody>
                  <a:tcPr marT="34290" marB="34290">
                    <a:solidFill>
                      <a:schemeClr val="tx2">
                        <a:lumMod val="60000"/>
                        <a:lumOff val="40000"/>
                      </a:schemeClr>
                    </a:solidFill>
                  </a:tcPr>
                </a:tc>
              </a:tr>
              <a:tr h="278130">
                <a:tc>
                  <a:txBody>
                    <a:bodyPr/>
                    <a:lstStyle/>
                    <a:p>
                      <a:r>
                        <a:rPr lang="en-US" sz="1400" dirty="0" smtClean="0"/>
                        <a:t>101</a:t>
                      </a:r>
                      <a:endParaRPr lang="en-US" sz="1400" dirty="0"/>
                    </a:p>
                  </a:txBody>
                  <a:tcPr marT="34290" marB="34290"/>
                </a:tc>
                <a:tc>
                  <a:txBody>
                    <a:bodyPr/>
                    <a:lstStyle/>
                    <a:p>
                      <a:r>
                        <a:rPr lang="en-US" sz="1400" dirty="0" smtClean="0"/>
                        <a:t>5</a:t>
                      </a:r>
                      <a:endParaRPr lang="en-US" sz="1400" dirty="0"/>
                    </a:p>
                  </a:txBody>
                  <a:tcPr marT="34290" marB="34290"/>
                </a:tc>
                <a:tc>
                  <a:txBody>
                    <a:bodyPr/>
                    <a:lstStyle/>
                    <a:p>
                      <a:r>
                        <a:rPr lang="en-US" sz="1400" dirty="0" smtClean="0"/>
                        <a:t>1-01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110</a:t>
                      </a:r>
                      <a:endParaRPr lang="en-US" sz="1400" dirty="0"/>
                    </a:p>
                  </a:txBody>
                  <a:tcPr marT="34290" marB="34290"/>
                </a:tc>
                <a:tc>
                  <a:txBody>
                    <a:bodyPr/>
                    <a:lstStyle/>
                    <a:p>
                      <a:r>
                        <a:rPr lang="en-US" sz="1400" dirty="0" smtClean="0"/>
                        <a:t>6</a:t>
                      </a:r>
                      <a:endParaRPr lang="en-US" sz="1400" dirty="0"/>
                    </a:p>
                  </a:txBody>
                  <a:tcPr marT="34290" marB="34290"/>
                </a:tc>
                <a:tc>
                  <a:txBody>
                    <a:bodyPr/>
                    <a:lstStyle/>
                    <a:p>
                      <a:r>
                        <a:rPr lang="en-US" sz="1400" dirty="0" smtClean="0"/>
                        <a:t>1-10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111</a:t>
                      </a:r>
                      <a:endParaRPr lang="en-US" sz="1400" dirty="0"/>
                    </a:p>
                  </a:txBody>
                  <a:tcPr marT="34290" marB="34290"/>
                </a:tc>
                <a:tc>
                  <a:txBody>
                    <a:bodyPr/>
                    <a:lstStyle/>
                    <a:p>
                      <a:r>
                        <a:rPr lang="en-US" sz="1400" dirty="0" smtClean="0"/>
                        <a:t>7</a:t>
                      </a:r>
                      <a:endParaRPr lang="en-US" sz="1400" dirty="0"/>
                    </a:p>
                  </a:txBody>
                  <a:tcPr marT="34290" marB="34290"/>
                </a:tc>
                <a:tc>
                  <a:txBody>
                    <a:bodyPr/>
                    <a:lstStyle/>
                    <a:p>
                      <a:r>
                        <a:rPr lang="en-US" sz="1400" dirty="0" smtClean="0"/>
                        <a:t>1-11</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5" name="TextBox 4"/>
          <p:cNvSpPr txBox="1"/>
          <p:nvPr/>
        </p:nvSpPr>
        <p:spPr>
          <a:xfrm>
            <a:off x="773815" y="4346058"/>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200151"/>
          <a:ext cx="8229600" cy="2034539"/>
        </p:xfrm>
        <a:graphic>
          <a:graphicData uri="http://schemas.openxmlformats.org/drawingml/2006/table">
            <a:tbl>
              <a:tblPr firstRow="1" bandRow="1">
                <a:tableStyleId>{5C22544A-7EE6-4342-B048-85BDC9FD1C3A}</a:tableStyleId>
              </a:tblPr>
              <a:tblGrid>
                <a:gridCol w="1001823"/>
                <a:gridCol w="1919768"/>
                <a:gridCol w="2734930"/>
                <a:gridCol w="2573079"/>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unique values</a:t>
                      </a:r>
                      <a:endParaRPr lang="en-US" sz="1400" dirty="0"/>
                    </a:p>
                  </a:txBody>
                  <a:tcPr marT="34290" marB="34290"/>
                </a:tc>
                <a:tc>
                  <a:txBody>
                    <a:bodyPr/>
                    <a:lstStyle/>
                    <a:p>
                      <a:r>
                        <a:rPr lang="en-US" sz="1400" dirty="0" smtClean="0"/>
                        <a:t>Unsigned</a:t>
                      </a:r>
                      <a:r>
                        <a:rPr lang="en-US" sz="1400" baseline="0" dirty="0" smtClean="0"/>
                        <a:t> Number Range</a:t>
                      </a:r>
                      <a:endParaRPr lang="en-US" sz="1400" dirty="0"/>
                    </a:p>
                  </a:txBody>
                  <a:tcPr marT="34290" marB="34290"/>
                </a:tc>
                <a:tc>
                  <a:txBody>
                    <a:bodyPr/>
                    <a:lstStyle/>
                    <a:p>
                      <a:r>
                        <a:rPr lang="en-US" sz="1400" dirty="0" smtClean="0"/>
                        <a:t>Signed Number Range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2^8 = 256</a:t>
                      </a:r>
                      <a:endParaRPr lang="en-US" sz="1400" dirty="0"/>
                    </a:p>
                  </a:txBody>
                  <a:tcPr marT="34290" marB="34290"/>
                </a:tc>
                <a:tc>
                  <a:txBody>
                    <a:bodyPr/>
                    <a:lstStyle/>
                    <a:p>
                      <a:r>
                        <a:rPr lang="en-US" sz="1400" dirty="0" smtClean="0"/>
                        <a:t>0 to 255</a:t>
                      </a:r>
                      <a:endParaRPr lang="en-US" sz="1400" dirty="0"/>
                    </a:p>
                  </a:txBody>
                  <a:tcPr marT="34290" marB="34290"/>
                </a:tc>
                <a:tc>
                  <a:txBody>
                    <a:bodyPr/>
                    <a:lstStyle/>
                    <a:p>
                      <a:r>
                        <a:rPr lang="en-US" sz="1400" dirty="0" smtClean="0"/>
                        <a:t>-127 to</a:t>
                      </a:r>
                      <a:r>
                        <a:rPr lang="en-US" sz="1400" baseline="0" dirty="0" smtClean="0"/>
                        <a:t> 127</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2^16 = 65,535</a:t>
                      </a:r>
                      <a:endParaRPr lang="en-US" sz="1400" dirty="0"/>
                    </a:p>
                  </a:txBody>
                  <a:tcPr marT="34290" marB="34290"/>
                </a:tc>
                <a:tc>
                  <a:txBody>
                    <a:bodyPr/>
                    <a:lstStyle/>
                    <a:p>
                      <a:r>
                        <a:rPr lang="en-US" sz="1400" dirty="0" smtClean="0"/>
                        <a:t>0 to 65,534</a:t>
                      </a:r>
                      <a:endParaRPr lang="en-US" sz="1400" dirty="0"/>
                    </a:p>
                  </a:txBody>
                  <a:tcPr marT="34290" marB="34290"/>
                </a:tc>
                <a:tc>
                  <a:txBody>
                    <a:bodyPr/>
                    <a:lstStyle/>
                    <a:p>
                      <a:r>
                        <a:rPr lang="en-US" sz="1400" dirty="0" smtClean="0"/>
                        <a:t>-32,767 to 32,767</a:t>
                      </a:r>
                      <a:endParaRPr lang="en-US" sz="1400" dirty="0"/>
                    </a:p>
                  </a:txBody>
                  <a:tcPr marT="34290" marB="34290"/>
                </a:tc>
              </a:tr>
              <a:tr h="480060">
                <a:tc>
                  <a:txBody>
                    <a:bodyPr/>
                    <a:lstStyle/>
                    <a:p>
                      <a:r>
                        <a:rPr lang="en-US" sz="1400" dirty="0" smtClean="0"/>
                        <a:t>32</a:t>
                      </a:r>
                      <a:endParaRPr lang="en-US" sz="1400" dirty="0"/>
                    </a:p>
                  </a:txBody>
                  <a:tcPr marT="34290" marB="34290"/>
                </a:tc>
                <a:tc>
                  <a:txBody>
                    <a:bodyPr/>
                    <a:lstStyle/>
                    <a:p>
                      <a:r>
                        <a:rPr lang="en-US" sz="1400" dirty="0" smtClean="0"/>
                        <a:t>2^32 = 4,294,967,295</a:t>
                      </a:r>
                      <a:endParaRPr lang="en-US" sz="1400" dirty="0"/>
                    </a:p>
                  </a:txBody>
                  <a:tcPr marT="34290" marB="34290"/>
                </a:tc>
                <a:tc>
                  <a:txBody>
                    <a:bodyPr/>
                    <a:lstStyle/>
                    <a:p>
                      <a:r>
                        <a:rPr lang="en-US" sz="1400" dirty="0" smtClean="0"/>
                        <a:t>0 to 4,294,967,294</a:t>
                      </a:r>
                      <a:endParaRPr lang="en-US" sz="1400" dirty="0"/>
                    </a:p>
                  </a:txBody>
                  <a:tcPr marT="34290" marB="34290"/>
                </a:tc>
                <a:tc>
                  <a:txBody>
                    <a:bodyPr/>
                    <a:lstStyle/>
                    <a:p>
                      <a:r>
                        <a:rPr lang="en-US" sz="1400" dirty="0" smtClean="0"/>
                        <a:t>-2,147,483,647</a:t>
                      </a:r>
                      <a:endParaRPr lang="en-US" sz="1400" dirty="0"/>
                    </a:p>
                  </a:txBody>
                  <a:tcPr marT="34290" marB="34290"/>
                </a:tc>
              </a:tr>
              <a:tr h="685800">
                <a:tc>
                  <a:txBody>
                    <a:bodyPr/>
                    <a:lstStyle/>
                    <a:p>
                      <a:r>
                        <a:rPr lang="en-US" sz="1400" dirty="0" smtClean="0"/>
                        <a:t>64</a:t>
                      </a:r>
                      <a:endParaRPr lang="en-US" sz="1400" dirty="0"/>
                    </a:p>
                  </a:txBody>
                  <a:tcPr marT="34290" marB="34290"/>
                </a:tc>
                <a:tc>
                  <a:txBody>
                    <a:bodyPr/>
                    <a:lstStyle/>
                    <a:p>
                      <a:r>
                        <a:rPr lang="en-US" sz="1400" dirty="0" smtClean="0"/>
                        <a:t>2^64 = </a:t>
                      </a:r>
                      <a:r>
                        <a:rPr lang="is-IS" sz="1400" dirty="0" smtClean="0"/>
                        <a:t>18,446,744,073,709,551,615</a:t>
                      </a:r>
                      <a:endParaRPr lang="en-US" sz="1400" dirty="0"/>
                    </a:p>
                  </a:txBody>
                  <a:tcPr marT="34290" marB="34290"/>
                </a:tc>
                <a:tc>
                  <a:txBody>
                    <a:bodyPr/>
                    <a:lstStyle/>
                    <a:p>
                      <a:r>
                        <a:rPr lang="en-US" sz="1400" dirty="0" smtClean="0"/>
                        <a:t>0 to </a:t>
                      </a:r>
                      <a:r>
                        <a:rPr lang="is-IS" sz="1400" dirty="0" smtClean="0"/>
                        <a:t>18,446,744,073,709,551,614</a:t>
                      </a:r>
                      <a:endParaRPr lang="en-US" sz="1400" dirty="0"/>
                    </a:p>
                  </a:txBody>
                  <a:tcPr marT="34290" marB="34290"/>
                </a:tc>
                <a:tc>
                  <a:txBody>
                    <a:bodyPr/>
                    <a:lstStyle/>
                    <a:p>
                      <a:r>
                        <a:rPr lang="en-US" sz="1400" dirty="0" smtClean="0"/>
                        <a:t>-</a:t>
                      </a:r>
                      <a:r>
                        <a:rPr lang="is-IS" sz="1400" dirty="0" smtClean="0"/>
                        <a:t>9.22337203685478E18 to 9.22337203685478E18</a:t>
                      </a:r>
                      <a:endParaRPr lang="en-US" sz="1400" dirty="0"/>
                    </a:p>
                  </a:txBody>
                  <a:tcPr marT="34290" marB="34290"/>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normAutofit fontScale="92500" lnSpcReduction="20000"/>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625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7" y="2517326"/>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200150"/>
          <a:ext cx="8229600" cy="281939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Literature</a:t>
                      </a:r>
                      <a:endParaRPr lang="en-US" sz="1400" dirty="0"/>
                    </a:p>
                  </a:txBody>
                  <a:tcPr marT="34290" marB="34290"/>
                </a:tc>
                <a:tc>
                  <a:txBody>
                    <a:bodyPr/>
                    <a:lstStyle/>
                    <a:p>
                      <a:r>
                        <a:rPr lang="en-US" sz="1400" dirty="0" smtClean="0"/>
                        <a:t>Computer</a:t>
                      </a:r>
                      <a:endParaRPr lang="en-US" sz="1400" dirty="0"/>
                    </a:p>
                  </a:txBody>
                  <a:tcPr marT="34290" marB="34290"/>
                </a:tc>
              </a:tr>
              <a:tr h="278130">
                <a:tc>
                  <a:txBody>
                    <a:bodyPr/>
                    <a:lstStyle/>
                    <a:p>
                      <a:r>
                        <a:rPr lang="en-US" sz="1400" dirty="0" smtClean="0"/>
                        <a:t>Books</a:t>
                      </a:r>
                      <a:endParaRPr lang="en-US" sz="1400" dirty="0"/>
                    </a:p>
                  </a:txBody>
                  <a:tcPr marT="34290" marB="34290"/>
                </a:tc>
                <a:tc>
                  <a:txBody>
                    <a:bodyPr/>
                    <a:lstStyle/>
                    <a:p>
                      <a:r>
                        <a:rPr lang="en-US" sz="1400" dirty="0" smtClean="0"/>
                        <a:t>Programs</a:t>
                      </a:r>
                      <a:endParaRPr lang="en-US" sz="1400" dirty="0"/>
                    </a:p>
                  </a:txBody>
                  <a:tcPr marT="34290" marB="34290"/>
                </a:tc>
              </a:tr>
              <a:tr h="278130">
                <a:tc>
                  <a:txBody>
                    <a:bodyPr/>
                    <a:lstStyle/>
                    <a:p>
                      <a:r>
                        <a:rPr lang="en-US" sz="1400" dirty="0" smtClean="0"/>
                        <a:t>Chapters</a:t>
                      </a:r>
                      <a:endParaRPr lang="en-US" sz="1400" dirty="0"/>
                    </a:p>
                  </a:txBody>
                  <a:tcPr marT="34290" marB="34290"/>
                </a:tc>
                <a:tc>
                  <a:txBody>
                    <a:bodyPr/>
                    <a:lstStyle/>
                    <a:p>
                      <a:r>
                        <a:rPr lang="en-US" sz="1400" dirty="0" smtClean="0"/>
                        <a:t>Packages/Modules</a:t>
                      </a:r>
                      <a:endParaRPr lang="en-US" sz="1400" dirty="0"/>
                    </a:p>
                  </a:txBody>
                  <a:tcPr marT="34290" marB="34290"/>
                </a:tc>
              </a:tr>
              <a:tr h="278130">
                <a:tc>
                  <a:txBody>
                    <a:bodyPr/>
                    <a:lstStyle/>
                    <a:p>
                      <a:r>
                        <a:rPr lang="en-US" sz="1400" dirty="0" smtClean="0"/>
                        <a:t>Sections</a:t>
                      </a:r>
                      <a:endParaRPr lang="en-US" sz="1400" dirty="0"/>
                    </a:p>
                  </a:txBody>
                  <a:tcPr marT="34290" marB="34290"/>
                </a:tc>
                <a:tc>
                  <a:txBody>
                    <a:bodyPr/>
                    <a:lstStyle/>
                    <a:p>
                      <a:r>
                        <a:rPr lang="en-US" sz="1400" dirty="0" smtClean="0"/>
                        <a:t>Sub-packages/Sub-modules*</a:t>
                      </a:r>
                      <a:endParaRPr lang="en-US" sz="1400" dirty="0"/>
                    </a:p>
                  </a:txBody>
                  <a:tcPr marT="34290" marB="34290"/>
                </a:tc>
              </a:tr>
              <a:tr h="278130">
                <a:tc>
                  <a:txBody>
                    <a:bodyPr/>
                    <a:lstStyle/>
                    <a:p>
                      <a:r>
                        <a:rPr lang="en-US" sz="1400" dirty="0" smtClean="0"/>
                        <a:t>Paragraphs</a:t>
                      </a:r>
                      <a:endParaRPr lang="en-US" sz="1400" dirty="0"/>
                    </a:p>
                  </a:txBody>
                  <a:tcPr marT="34290" marB="34290"/>
                </a:tc>
                <a:tc>
                  <a:txBody>
                    <a:bodyPr/>
                    <a:lstStyle/>
                    <a:p>
                      <a:r>
                        <a:rPr lang="en-US" sz="1400" dirty="0" smtClean="0"/>
                        <a:t>Functions</a:t>
                      </a:r>
                      <a:endParaRPr lang="en-US" sz="1400" dirty="0"/>
                    </a:p>
                  </a:txBody>
                  <a:tcPr marT="34290" marB="34290"/>
                </a:tc>
              </a:tr>
              <a:tr h="278130">
                <a:tc>
                  <a:txBody>
                    <a:bodyPr/>
                    <a:lstStyle/>
                    <a:p>
                      <a:r>
                        <a:rPr lang="en-US" sz="1400" dirty="0" smtClean="0"/>
                        <a:t>Sentences</a:t>
                      </a:r>
                      <a:endParaRPr lang="en-US" sz="1400" dirty="0"/>
                    </a:p>
                  </a:txBody>
                  <a:tcPr marT="34290" marB="34290"/>
                </a:tc>
                <a:tc>
                  <a:txBody>
                    <a:bodyPr/>
                    <a:lstStyle/>
                    <a:p>
                      <a:r>
                        <a:rPr lang="en-US" sz="1400" dirty="0" smtClean="0"/>
                        <a:t>Statements</a:t>
                      </a:r>
                      <a:endParaRPr lang="en-US" sz="1400" dirty="0"/>
                    </a:p>
                  </a:txBody>
                  <a:tcPr marT="34290" marB="34290"/>
                </a:tc>
              </a:tr>
              <a:tr h="278130">
                <a:tc>
                  <a:txBody>
                    <a:bodyPr/>
                    <a:lstStyle/>
                    <a:p>
                      <a:r>
                        <a:rPr lang="en-US" sz="1400" dirty="0" smtClean="0"/>
                        <a:t>Words</a:t>
                      </a:r>
                      <a:endParaRPr lang="en-US" sz="1400" dirty="0"/>
                    </a:p>
                  </a:txBody>
                  <a:tcPr marT="34290" marB="34290"/>
                </a:tc>
                <a:tc>
                  <a:txBody>
                    <a:bodyPr/>
                    <a:lstStyle/>
                    <a:p>
                      <a:r>
                        <a:rPr lang="en-US" sz="1400" dirty="0" smtClean="0"/>
                        <a:t>Tokens</a:t>
                      </a:r>
                      <a:endParaRPr lang="en-US" sz="1400" dirty="0"/>
                    </a:p>
                  </a:txBody>
                  <a:tcPr marT="34290" marB="34290"/>
                </a:tc>
              </a:tr>
              <a:tr h="278130">
                <a:tc>
                  <a:txBody>
                    <a:bodyPr/>
                    <a:lstStyle/>
                    <a:p>
                      <a:r>
                        <a:rPr lang="en-US" sz="1400" dirty="0" smtClean="0"/>
                        <a:t>Characters</a:t>
                      </a:r>
                      <a:endParaRPr lang="en-US" sz="1400" dirty="0"/>
                    </a:p>
                  </a:txBody>
                  <a:tcPr marT="34290" marB="34290"/>
                </a:tc>
                <a:tc>
                  <a:txBody>
                    <a:bodyPr/>
                    <a:lstStyle/>
                    <a:p>
                      <a:r>
                        <a:rPr lang="en-US" sz="1400" dirty="0" smtClean="0"/>
                        <a:t>Characters</a:t>
                      </a:r>
                      <a:endParaRPr lang="en-US" sz="1400" dirty="0"/>
                    </a:p>
                  </a:txBody>
                  <a:tcPr marT="34290" marB="34290"/>
                </a:tc>
              </a:tr>
              <a:tr h="278130">
                <a:tc>
                  <a:txBody>
                    <a:bodyPr/>
                    <a:lstStyle/>
                    <a:p>
                      <a:r>
                        <a:rPr lang="en-US" sz="1400" dirty="0" smtClean="0"/>
                        <a:t>Letter, Number,</a:t>
                      </a:r>
                      <a:r>
                        <a:rPr lang="en-US" sz="1400" baseline="0" dirty="0" smtClean="0"/>
                        <a:t> Symbol</a:t>
                      </a:r>
                      <a:endParaRPr lang="en-US" sz="1400" dirty="0"/>
                    </a:p>
                  </a:txBody>
                  <a:tcPr marT="34290" marB="34290"/>
                </a:tc>
                <a:tc>
                  <a:txBody>
                    <a:bodyPr/>
                    <a:lstStyle/>
                    <a:p>
                      <a:r>
                        <a:rPr lang="en-US" sz="1400" dirty="0" smtClean="0"/>
                        <a:t>Letter,</a:t>
                      </a:r>
                      <a:r>
                        <a:rPr lang="en-US" sz="1400" baseline="0" dirty="0" smtClean="0"/>
                        <a:t> Number, Symbol</a:t>
                      </a:r>
                      <a:endParaRPr lang="en-US" sz="1400" dirty="0"/>
                    </a:p>
                  </a:txBody>
                  <a:tcPr marT="34290" marB="34290"/>
                </a:tc>
              </a:tr>
              <a:tr h="278130">
                <a:tc>
                  <a:txBody>
                    <a:bodyPr/>
                    <a:lstStyle/>
                    <a:p>
                      <a:r>
                        <a:rPr lang="en-US" sz="1400" dirty="0" smtClean="0"/>
                        <a:t>-</a:t>
                      </a:r>
                      <a:endParaRPr lang="en-US" sz="1400" dirty="0"/>
                    </a:p>
                  </a:txBody>
                  <a:tcPr marT="34290" marB="34290"/>
                </a:tc>
                <a:tc>
                  <a:txBody>
                    <a:bodyPr/>
                    <a:lstStyle/>
                    <a:p>
                      <a:r>
                        <a:rPr lang="en-US" sz="1400" dirty="0" smtClean="0"/>
                        <a:t>Bits</a:t>
                      </a:r>
                      <a:endParaRPr lang="en-US" sz="1400" dirty="0"/>
                    </a:p>
                  </a:txBody>
                  <a:tcPr marT="34290" marB="34290"/>
                </a:tc>
              </a:tr>
            </a:tbl>
          </a:graphicData>
        </a:graphic>
      </p:graphicFrame>
      <p:sp>
        <p:nvSpPr>
          <p:cNvPr id="3" name="TextBox 2"/>
          <p:cNvSpPr txBox="1"/>
          <p:nvPr/>
        </p:nvSpPr>
        <p:spPr>
          <a:xfrm>
            <a:off x="619672" y="433475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normAutofit fontScale="92500" lnSpcReduction="10000"/>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normAutofit fontScale="92500" lnSpcReduction="10000"/>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
        <p:nvSpPr>
          <p:cNvPr id="4" name="TextBox 3"/>
          <p:cNvSpPr txBox="1"/>
          <p:nvPr/>
        </p:nvSpPr>
        <p:spPr>
          <a:xfrm>
            <a:off x="6134441" y="3949454"/>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normAutofit fontScale="92500"/>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200150"/>
          <a:ext cx="8229600" cy="169163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Type</a:t>
                      </a:r>
                      <a:endParaRPr lang="en-US" sz="1400" dirty="0"/>
                    </a:p>
                  </a:txBody>
                  <a:tcPr marT="34290" marB="34290"/>
                </a:tc>
                <a:tc>
                  <a:txBody>
                    <a:bodyPr/>
                    <a:lstStyle/>
                    <a:p>
                      <a:r>
                        <a:rPr lang="en-US" sz="1400" dirty="0" smtClean="0"/>
                        <a:t>OK</a:t>
                      </a:r>
                      <a:endParaRPr lang="en-US" sz="1400" dirty="0"/>
                    </a:p>
                  </a:txBody>
                  <a:tcPr marT="34290" marB="34290"/>
                </a:tc>
                <a:tc>
                  <a:txBody>
                    <a:bodyPr/>
                    <a:lstStyle/>
                    <a:p>
                      <a:r>
                        <a:rPr lang="en-US" sz="1400" dirty="0" smtClean="0"/>
                        <a:t>Error</a:t>
                      </a:r>
                      <a:endParaRPr lang="en-US" sz="1400" dirty="0"/>
                    </a:p>
                  </a:txBody>
                  <a:tcPr marT="34290" marB="34290"/>
                </a:tc>
              </a:tr>
              <a:tr h="278130">
                <a:tc>
                  <a:txBody>
                    <a:bodyPr/>
                    <a:lstStyle/>
                    <a:p>
                      <a:r>
                        <a:rPr lang="en-US" sz="1400" dirty="0" smtClean="0"/>
                        <a:t>uint8</a:t>
                      </a:r>
                      <a:endParaRPr lang="en-US" sz="1400" dirty="0"/>
                    </a:p>
                  </a:txBody>
                  <a:tcPr marT="34290" marB="34290"/>
                </a:tc>
                <a:tc>
                  <a:txBody>
                    <a:bodyPr/>
                    <a:lstStyle/>
                    <a:p>
                      <a:r>
                        <a:rPr lang="en-US" sz="1400" dirty="0" smtClean="0"/>
                        <a:t>8 + 16</a:t>
                      </a:r>
                      <a:endParaRPr lang="en-US" sz="1400" dirty="0"/>
                    </a:p>
                  </a:txBody>
                  <a:tcPr marT="34290" marB="34290"/>
                </a:tc>
                <a:tc>
                  <a:txBody>
                    <a:bodyPr/>
                    <a:lstStyle/>
                    <a:p>
                      <a:r>
                        <a:rPr lang="en-US" sz="1400" dirty="0" smtClean="0"/>
                        <a:t>8</a:t>
                      </a:r>
                      <a:r>
                        <a:rPr lang="en-US" sz="1400" baseline="0" dirty="0" smtClean="0"/>
                        <a:t> + “16”</a:t>
                      </a:r>
                      <a:endParaRPr lang="en-US" sz="1400" dirty="0"/>
                    </a:p>
                  </a:txBody>
                  <a:tcPr marT="34290" marB="34290"/>
                </a:tc>
              </a:tr>
              <a:tr h="278130">
                <a:tc>
                  <a:txBody>
                    <a:bodyPr/>
                    <a:lstStyle/>
                    <a:p>
                      <a:r>
                        <a:rPr lang="en-US" sz="1400" dirty="0" smtClean="0"/>
                        <a:t>float64</a:t>
                      </a:r>
                      <a:endParaRPr lang="en-US" sz="1400" dirty="0"/>
                    </a:p>
                  </a:txBody>
                  <a:tcPr marT="34290" marB="34290"/>
                </a:tc>
                <a:tc>
                  <a:txBody>
                    <a:bodyPr/>
                    <a:lstStyle/>
                    <a:p>
                      <a:r>
                        <a:rPr lang="en-US" sz="1400" dirty="0" smtClean="0"/>
                        <a:t>3.1415</a:t>
                      </a:r>
                      <a:r>
                        <a:rPr lang="en-US" sz="1400" baseline="0" dirty="0" smtClean="0"/>
                        <a:t> + 9</a:t>
                      </a:r>
                      <a:endParaRPr lang="en-US" sz="1400" dirty="0"/>
                    </a:p>
                  </a:txBody>
                  <a:tcPr marT="34290" marB="34290"/>
                </a:tc>
                <a:tc>
                  <a:txBody>
                    <a:bodyPr/>
                    <a:lstStyle/>
                    <a:p>
                      <a:r>
                        <a:rPr lang="en-US" sz="1400" dirty="0" smtClean="0"/>
                        <a:t>3.1415 + true</a:t>
                      </a:r>
                      <a:endParaRPr lang="en-US" sz="1400" dirty="0"/>
                    </a:p>
                  </a:txBody>
                  <a:tcPr marT="34290" marB="34290"/>
                </a:tc>
              </a:tr>
              <a:tr h="278130">
                <a:tc>
                  <a:txBody>
                    <a:bodyPr/>
                    <a:lstStyle/>
                    <a:p>
                      <a:r>
                        <a:rPr lang="en-US" sz="1400" dirty="0" smtClean="0"/>
                        <a:t>int32</a:t>
                      </a:r>
                      <a:endParaRPr lang="en-US" sz="1400" dirty="0"/>
                    </a:p>
                  </a:txBody>
                  <a:tcPr marT="34290" marB="34290"/>
                </a:tc>
                <a:tc>
                  <a:txBody>
                    <a:bodyPr/>
                    <a:lstStyle/>
                    <a:p>
                      <a:r>
                        <a:rPr lang="en-US" sz="1400" dirty="0" smtClean="0"/>
                        <a:t>1093890</a:t>
                      </a:r>
                      <a:endParaRPr lang="en-US" sz="1400" dirty="0"/>
                    </a:p>
                  </a:txBody>
                  <a:tcPr marT="34290" marB="34290"/>
                </a:tc>
                <a:tc>
                  <a:txBody>
                    <a:bodyPr/>
                    <a:lstStyle/>
                    <a:p>
                      <a:r>
                        <a:rPr lang="en-US" sz="1400" dirty="0" smtClean="0"/>
                        <a:t>243801</a:t>
                      </a:r>
                      <a:r>
                        <a:rPr lang="en-US" sz="1400" baseline="0" dirty="0" smtClean="0"/>
                        <a:t> / “a10b5”</a:t>
                      </a:r>
                      <a:endParaRPr lang="en-US" sz="1400" dirty="0"/>
                    </a:p>
                  </a:txBody>
                  <a:tcPr marT="34290" marB="34290"/>
                </a:tc>
              </a:tr>
              <a:tr h="278130">
                <a:tc>
                  <a:txBody>
                    <a:bodyPr/>
                    <a:lstStyle/>
                    <a:p>
                      <a:r>
                        <a:rPr lang="en-US" sz="1400" dirty="0" err="1" smtClean="0"/>
                        <a:t>boolean</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r>
              <a:tr h="278130">
                <a:tc>
                  <a:txBody>
                    <a:bodyPr/>
                    <a:lstStyle/>
                    <a:p>
                      <a:r>
                        <a:rPr lang="en-US" sz="1400" dirty="0" smtClean="0"/>
                        <a:t>string</a:t>
                      </a:r>
                      <a:endParaRPr lang="en-US" sz="1400" dirty="0"/>
                    </a:p>
                  </a:txBody>
                  <a:tcPr marT="34290" marB="34290"/>
                </a:tc>
                <a:tc>
                  <a:txBody>
                    <a:bodyPr/>
                    <a:lstStyle/>
                    <a:p>
                      <a:r>
                        <a:rPr lang="en-US" sz="1400" dirty="0" smtClean="0"/>
                        <a:t>“hello” + “, “ + </a:t>
                      </a:r>
                      <a:r>
                        <a:rPr lang="en-US" sz="1400" baseline="0" dirty="0" smtClean="0"/>
                        <a:t> “ world”</a:t>
                      </a:r>
                      <a:endParaRPr lang="en-US" sz="1400" dirty="0"/>
                    </a:p>
                  </a:txBody>
                  <a:tcPr marT="34290" marB="34290"/>
                </a:tc>
                <a:tc>
                  <a:txBody>
                    <a:bodyPr/>
                    <a:lstStyle/>
                    <a:p>
                      <a:r>
                        <a:rPr lang="en-US" sz="1400" dirty="0" smtClean="0"/>
                        <a:t>“hello” *</a:t>
                      </a:r>
                      <a:r>
                        <a:rPr lang="en-US" sz="1400" baseline="0" dirty="0" smtClean="0"/>
                        <a:t> 6</a:t>
                      </a:r>
                      <a:endParaRPr lang="en-US" sz="1400" dirty="0"/>
                    </a:p>
                  </a:txBody>
                  <a:tcPr marT="34290" marB="34290"/>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625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2517326"/>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278770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flipV="1">
            <a:off x="2216547" y="2926201"/>
            <a:ext cx="511850" cy="461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200150"/>
          <a:ext cx="8229602" cy="1409699"/>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8-bits</a:t>
                      </a:r>
                      <a:r>
                        <a:rPr lang="en-US" sz="1400" baseline="0" dirty="0" smtClean="0"/>
                        <a:t> device</a:t>
                      </a:r>
                      <a:endParaRPr lang="en-US" sz="1400" dirty="0"/>
                    </a:p>
                  </a:txBody>
                  <a:tcPr marT="34290" marB="34290"/>
                </a:tc>
                <a:tc>
                  <a:txBody>
                    <a:bodyPr/>
                    <a:lstStyle/>
                    <a:p>
                      <a:r>
                        <a:rPr lang="en-US" sz="1400" dirty="0" smtClean="0"/>
                        <a:t>16-bits device</a:t>
                      </a:r>
                      <a:endParaRPr lang="en-US" sz="1400" dirty="0"/>
                    </a:p>
                  </a:txBody>
                  <a:tcPr marT="34290" marB="34290"/>
                </a:tc>
                <a:tc>
                  <a:txBody>
                    <a:bodyPr/>
                    <a:lstStyle/>
                    <a:p>
                      <a:r>
                        <a:rPr lang="en-US" sz="1400" dirty="0" smtClean="0"/>
                        <a:t>32-bits device</a:t>
                      </a:r>
                      <a:endParaRPr lang="en-US" sz="1400" dirty="0"/>
                    </a:p>
                  </a:txBody>
                  <a:tcPr marT="34290" marB="34290"/>
                </a:tc>
                <a:tc>
                  <a:txBody>
                    <a:bodyPr/>
                    <a:lstStyle/>
                    <a:p>
                      <a:r>
                        <a:rPr lang="en-US" sz="1400" dirty="0" smtClean="0"/>
                        <a:t>64-bits device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32</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smtClean="0"/>
                        <a:t>1</a:t>
                      </a:r>
                      <a:endParaRPr lang="en-US" sz="1400" dirty="0"/>
                    </a:p>
                  </a:txBody>
                  <a:tcPr marT="34290" marB="34290"/>
                </a:tc>
              </a:tr>
              <a:tr h="278130">
                <a:tc>
                  <a:txBody>
                    <a:bodyPr/>
                    <a:lstStyle/>
                    <a:p>
                      <a:r>
                        <a:rPr lang="en-US" sz="1400" dirty="0" smtClean="0"/>
                        <a:t>64</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3" name="TextBox 2"/>
          <p:cNvSpPr txBox="1"/>
          <p:nvPr/>
        </p:nvSpPr>
        <p:spPr>
          <a:xfrm>
            <a:off x="1629461" y="3217075"/>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6" y="4294313"/>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306993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208432"/>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38668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368074"/>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36476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34030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478808"/>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396212"/>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37863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10538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3888142"/>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3675406"/>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336199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500494"/>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6787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66013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65682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63236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770869"/>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688274"/>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67069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34352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4092637"/>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4331368"/>
            <a:ext cx="499448" cy="844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207084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6" y="3659355"/>
            <a:ext cx="1207301"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20" y="3659355"/>
            <a:ext cx="119240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3659355"/>
            <a:ext cx="1185316"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8" y="3659355"/>
            <a:ext cx="118531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363158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flipV="1">
            <a:off x="2185508" y="3770089"/>
            <a:ext cx="499448"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2"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9"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2"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4" y="392973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5" y="392641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390196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185507" y="4040464"/>
            <a:ext cx="511850"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7"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30"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2" y="3659355"/>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2"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7"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9"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1"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2567528"/>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flipV="1">
            <a:off x="2227445" y="2706028"/>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9" y="288428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1" y="2865669"/>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2" y="286235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2837903"/>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2976403"/>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289380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9"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1"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3"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395101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flipV="1">
            <a:off x="2227444" y="4089511"/>
            <a:ext cx="588225"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5"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2"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4221386"/>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flipV="1">
            <a:off x="2227444" y="4359886"/>
            <a:ext cx="600626"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4277291"/>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3261140"/>
            <a:ext cx="8229600" cy="7152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7" y="28762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1855582"/>
            <a:ext cx="8229600" cy="72739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8" y="2778233"/>
            <a:ext cx="3510973" cy="1156458"/>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1714498"/>
            <a:ext cx="1570182" cy="1298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3491345"/>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2267814"/>
            <a:ext cx="157018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2412419"/>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4031671"/>
            <a:ext cx="142009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4169350"/>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2538845"/>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2674793"/>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4" y="4302701"/>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4" y="443864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1862570"/>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01150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363681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3769301"/>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265634"/>
            <a:ext cx="8229600" cy="3394472"/>
          </a:xfrm>
        </p:spPr>
      </p:pic>
      <p:pic>
        <p:nvPicPr>
          <p:cNvPr id="15" name="Picture 14"/>
          <p:cNvPicPr>
            <a:picLocks noChangeAspect="1"/>
          </p:cNvPicPr>
          <p:nvPr/>
        </p:nvPicPr>
        <p:blipFill>
          <a:blip r:embed="rId3"/>
          <a:stretch>
            <a:fillRect/>
          </a:stretch>
        </p:blipFill>
        <p:spPr>
          <a:xfrm>
            <a:off x="4583545" y="2800070"/>
            <a:ext cx="4103255" cy="1444617"/>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2817669"/>
            <a:ext cx="3918682" cy="1191491"/>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1" y="2909221"/>
            <a:ext cx="3774209" cy="1147564"/>
          </a:xfrm>
          <a:prstGeom prst="rect">
            <a:avLst/>
          </a:prstGeom>
        </p:spPr>
      </p:pic>
      <p:pic>
        <p:nvPicPr>
          <p:cNvPr id="6" name="Picture 5"/>
          <p:cNvPicPr>
            <a:picLocks noChangeAspect="1"/>
          </p:cNvPicPr>
          <p:nvPr/>
        </p:nvPicPr>
        <p:blipFill>
          <a:blip r:embed="rId4"/>
          <a:stretch>
            <a:fillRect/>
          </a:stretch>
        </p:blipFill>
        <p:spPr>
          <a:xfrm>
            <a:off x="4912592" y="1734565"/>
            <a:ext cx="3774209" cy="1102070"/>
          </a:xfrm>
          <a:prstGeom prst="rect">
            <a:avLst/>
          </a:prstGeom>
        </p:spPr>
      </p:pic>
      <p:cxnSp>
        <p:nvCxnSpPr>
          <p:cNvPr id="8" name="Straight Connector 7"/>
          <p:cNvCxnSpPr/>
          <p:nvPr/>
        </p:nvCxnSpPr>
        <p:spPr>
          <a:xfrm flipH="1">
            <a:off x="7227456" y="3779693"/>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20" y="2586470"/>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2804679"/>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3145932"/>
          <a:ext cx="5157960" cy="1691639"/>
        </p:xfrm>
        <a:graphic>
          <a:graphicData uri="http://schemas.openxmlformats.org/drawingml/2006/table">
            <a:tbl>
              <a:tblPr firstRow="1" bandRow="1">
                <a:tableStyleId>{5C22544A-7EE6-4342-B048-85BDC9FD1C3A}</a:tableStyleId>
              </a:tblPr>
              <a:tblGrid>
                <a:gridCol w="1719320"/>
                <a:gridCol w="1719320"/>
                <a:gridCol w="1719320"/>
              </a:tblGrid>
              <a:tr h="278130">
                <a:tc>
                  <a:txBody>
                    <a:bodyPr/>
                    <a:lstStyle/>
                    <a:p>
                      <a:r>
                        <a:rPr lang="en-US" sz="1400" dirty="0" err="1" smtClean="0"/>
                        <a:t>const</a:t>
                      </a:r>
                      <a:r>
                        <a:rPr lang="en-US" sz="1400" dirty="0" smtClean="0"/>
                        <a:t>/</a:t>
                      </a:r>
                      <a:r>
                        <a:rPr lang="en-US" sz="1400" dirty="0" err="1" smtClean="0"/>
                        <a:t>var</a:t>
                      </a:r>
                      <a:endParaRPr lang="en-US" sz="1400" dirty="0"/>
                    </a:p>
                  </a:txBody>
                  <a:tcPr marT="34290" marB="34290"/>
                </a:tc>
                <a:tc>
                  <a:txBody>
                    <a:bodyPr/>
                    <a:lstStyle/>
                    <a:p>
                      <a:r>
                        <a:rPr lang="en-US" sz="1400" dirty="0" smtClean="0"/>
                        <a:t>Address</a:t>
                      </a:r>
                      <a:endParaRPr lang="en-US" sz="1400" dirty="0"/>
                    </a:p>
                  </a:txBody>
                  <a:tcPr marT="34290" marB="34290"/>
                </a:tc>
                <a:tc>
                  <a:txBody>
                    <a:bodyPr/>
                    <a:lstStyle/>
                    <a:p>
                      <a:r>
                        <a:rPr lang="en-US" sz="1400" dirty="0" smtClean="0"/>
                        <a:t>Type</a:t>
                      </a:r>
                      <a:endParaRPr lang="en-US" sz="1400" dirty="0"/>
                    </a:p>
                  </a:txBody>
                  <a:tcPr marT="34290" marB="34290"/>
                </a:tc>
              </a:tr>
              <a:tr h="278130">
                <a:tc>
                  <a:txBody>
                    <a:bodyPr/>
                    <a:lstStyle/>
                    <a:p>
                      <a:r>
                        <a:rPr lang="en-US" sz="1400" dirty="0" smtClean="0"/>
                        <a:t>price</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float64</a:t>
                      </a:r>
                      <a:endParaRPr lang="en-US" sz="1400" dirty="0"/>
                    </a:p>
                  </a:txBody>
                  <a:tcPr marT="34290" marB="34290"/>
                </a:tc>
              </a:tr>
              <a:tr h="278130">
                <a:tc>
                  <a:txBody>
                    <a:bodyPr/>
                    <a:lstStyle/>
                    <a:p>
                      <a:r>
                        <a:rPr lang="en-US" sz="1400" dirty="0" smtClean="0"/>
                        <a:t>flag</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err="1" smtClean="0"/>
                        <a:t>boolean</a:t>
                      </a:r>
                      <a:endParaRPr lang="en-US" sz="1400" dirty="0"/>
                    </a:p>
                  </a:txBody>
                  <a:tcPr marT="34290" marB="34290"/>
                </a:tc>
              </a:tr>
              <a:tr h="278130">
                <a:tc>
                  <a:txBody>
                    <a:bodyPr/>
                    <a:lstStyle/>
                    <a:p>
                      <a:r>
                        <a:rPr lang="en-US" sz="1400" dirty="0" smtClean="0"/>
                        <a:t>count</a:t>
                      </a:r>
                      <a:endParaRPr lang="en-US" sz="1400" dirty="0"/>
                    </a:p>
                  </a:txBody>
                  <a:tcPr marT="34290" marB="34290"/>
                </a:tc>
                <a:tc>
                  <a:txBody>
                    <a:bodyPr/>
                    <a:lstStyle/>
                    <a:p>
                      <a:r>
                        <a:rPr lang="en-US" sz="1400" dirty="0" smtClean="0"/>
                        <a:t>10</a:t>
                      </a:r>
                      <a:endParaRPr lang="en-US" sz="1400" dirty="0"/>
                    </a:p>
                  </a:txBody>
                  <a:tcPr marT="34290" marB="34290"/>
                </a:tc>
                <a:tc>
                  <a:txBody>
                    <a:bodyPr/>
                    <a:lstStyle/>
                    <a:p>
                      <a:r>
                        <a:rPr lang="en-US" sz="1400" dirty="0" smtClean="0"/>
                        <a:t>int32</a:t>
                      </a:r>
                      <a:endParaRPr lang="en-US" sz="1400" dirty="0"/>
                    </a:p>
                  </a:txBody>
                  <a:tcPr marT="34290" marB="34290"/>
                </a:tc>
              </a:tr>
              <a:tr h="278130">
                <a:tc>
                  <a:txBody>
                    <a:bodyPr/>
                    <a:lstStyle/>
                    <a:p>
                      <a:r>
                        <a:rPr lang="en-US" sz="1400" dirty="0" smtClean="0"/>
                        <a:t>message</a:t>
                      </a:r>
                      <a:endParaRPr lang="en-US" sz="1400" dirty="0"/>
                    </a:p>
                  </a:txBody>
                  <a:tcPr marT="34290" marB="34290"/>
                </a:tc>
                <a:tc>
                  <a:txBody>
                    <a:bodyPr/>
                    <a:lstStyle/>
                    <a:p>
                      <a:r>
                        <a:rPr lang="en-US" sz="1400" dirty="0" smtClean="0"/>
                        <a:t>14</a:t>
                      </a:r>
                      <a:endParaRPr lang="en-US" sz="1400" dirty="0"/>
                    </a:p>
                  </a:txBody>
                  <a:tcPr marT="34290" marB="34290"/>
                </a:tc>
                <a:tc>
                  <a:txBody>
                    <a:bodyPr/>
                    <a:lstStyle/>
                    <a:p>
                      <a:r>
                        <a:rPr lang="en-US" sz="1400" dirty="0" smtClean="0"/>
                        <a:t>string</a:t>
                      </a:r>
                      <a:endParaRPr lang="en-US" sz="1400" dirty="0"/>
                    </a:p>
                  </a:txBody>
                  <a:tcPr marT="34290" marB="34290"/>
                </a:tc>
              </a:tr>
              <a:tr h="278130">
                <a:tc>
                  <a:txBody>
                    <a:bodyPr/>
                    <a:lstStyle/>
                    <a:p>
                      <a:r>
                        <a:rPr lang="en-US" sz="1400" dirty="0" smtClean="0"/>
                        <a:t>name</a:t>
                      </a:r>
                      <a:endParaRPr lang="en-US" sz="1400" dirty="0"/>
                    </a:p>
                  </a:txBody>
                  <a:tcPr marT="34290" marB="34290"/>
                </a:tc>
                <a:tc>
                  <a:txBody>
                    <a:bodyPr/>
                    <a:lstStyle/>
                    <a:p>
                      <a:r>
                        <a:rPr lang="en-US" sz="1400" dirty="0" smtClean="0"/>
                        <a:t>34</a:t>
                      </a:r>
                      <a:endParaRPr lang="en-US" sz="1400" dirty="0"/>
                    </a:p>
                  </a:txBody>
                  <a:tcPr marT="34290" marB="34290"/>
                </a:tc>
                <a:tc>
                  <a:txBody>
                    <a:bodyPr/>
                    <a:lstStyle/>
                    <a:p>
                      <a:r>
                        <a:rPr lang="en-US" sz="1400" dirty="0" smtClean="0"/>
                        <a:t>string</a:t>
                      </a:r>
                      <a:endParaRPr lang="en-US" sz="1400" dirty="0"/>
                    </a:p>
                  </a:txBody>
                  <a:tcPr marT="34290" marB="34290"/>
                </a:tc>
              </a:tr>
            </a:tbl>
          </a:graphicData>
        </a:graphic>
      </p:graphicFrame>
      <p:grpSp>
        <p:nvGrpSpPr>
          <p:cNvPr id="10" name="Group 9"/>
          <p:cNvGrpSpPr/>
          <p:nvPr/>
        </p:nvGrpSpPr>
        <p:grpSpPr>
          <a:xfrm>
            <a:off x="3336700" y="1661348"/>
            <a:ext cx="3165473" cy="221467"/>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9" y="1633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08008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700" y="1969348"/>
            <a:ext cx="3165473" cy="221467"/>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9" y="1941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700" y="2292357"/>
            <a:ext cx="3165473" cy="221467"/>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9" y="2264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700" y="2600357"/>
            <a:ext cx="3165473" cy="221467"/>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9" y="2572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6" y="1661348"/>
            <a:ext cx="215663" cy="116047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38562" y="-101103"/>
            <a:ext cx="161747"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4" y="10266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2" y="2606204"/>
            <a:ext cx="3157259" cy="638331"/>
            <a:chOff x="2398812" y="3474936"/>
            <a:chExt cx="3157259" cy="85110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10000"/>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8" y="2606204"/>
            <a:ext cx="5194127" cy="638331"/>
            <a:chOff x="1619679" y="3474936"/>
            <a:chExt cx="5194127" cy="85110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700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2799405"/>
            <a:ext cx="5863658" cy="638729"/>
            <a:chOff x="2264470" y="3732542"/>
            <a:chExt cx="5863658" cy="851639"/>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2799405"/>
            <a:ext cx="5863658" cy="638729"/>
            <a:chOff x="2264470" y="3732542"/>
            <a:chExt cx="5863658" cy="851639"/>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4" y="2606204"/>
            <a:ext cx="1551847" cy="638331"/>
            <a:chOff x="1597155" y="3474936"/>
            <a:chExt cx="1254990" cy="85110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2655910"/>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169061" y="2879202"/>
            <a:ext cx="1176418" cy="69096"/>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20" y="2606202"/>
            <a:ext cx="1181767" cy="5459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168600" y="2879201"/>
            <a:ext cx="1176420" cy="69097"/>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429093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2606204"/>
            <a:ext cx="5909572" cy="638331"/>
            <a:chOff x="1151636" y="3474936"/>
            <a:chExt cx="5909572" cy="851107"/>
          </a:xfrm>
        </p:grpSpPr>
        <p:grpSp>
          <p:nvGrpSpPr>
            <p:cNvPr id="23" name="Group 22"/>
            <p:cNvGrpSpPr/>
            <p:nvPr/>
          </p:nvGrpSpPr>
          <p:grpSpPr>
            <a:xfrm>
              <a:off x="1151636" y="3474936"/>
              <a:ext cx="2328994" cy="851107"/>
              <a:chOff x="1597155" y="3474936"/>
              <a:chExt cx="1883474" cy="85110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flipV="1">
              <a:off x="5091596"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33613</TotalTime>
  <Words>13424</Words>
  <Application>Microsoft Macintosh PowerPoint</Application>
  <PresentationFormat>On-screen Show (16:9)</PresentationFormat>
  <Paragraphs>3393</Paragraphs>
  <Slides>450</Slides>
  <Notes>1</Notes>
  <HiddenSlides>0</HiddenSlides>
  <MMClips>0</MMClips>
  <ScaleCrop>false</ScaleCrop>
  <HeadingPairs>
    <vt:vector size="4" baseType="variant">
      <vt:variant>
        <vt:lpstr>Theme</vt:lpstr>
      </vt:variant>
      <vt:variant>
        <vt:i4>1</vt:i4>
      </vt:variant>
      <vt:variant>
        <vt:lpstr>Slide Titles</vt:lpstr>
      </vt:variant>
      <vt:variant>
        <vt:i4>450</vt:i4>
      </vt:variant>
    </vt:vector>
  </HeadingPairs>
  <TitlesOfParts>
    <vt:vector size="451"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Binary Review</vt:lpstr>
      <vt:lpstr>Unix File Permission Examples</vt:lpstr>
      <vt:lpstr>PowerPoint Presentation</vt:lpstr>
      <vt:lpstr>Objectives</vt:lpstr>
      <vt:lpstr>Computer Simplified</vt:lpstr>
      <vt:lpstr>Stdin/Stdout as Files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Design</vt:lpstr>
      <vt:lpstr>PowerPoint Presentation</vt:lpstr>
      <vt:lpstr>Objectives</vt:lpstr>
      <vt:lpstr>Design</vt:lpstr>
      <vt:lpstr>PowerPoint Presentation</vt:lpstr>
      <vt:lpstr>Objectives</vt:lpstr>
      <vt:lpstr>Design</vt:lpstr>
      <vt:lpstr>PowerPoint Presentation</vt:lpstr>
      <vt:lpstr>Objectives</vt:lpstr>
      <vt:lpstr>Highlevel</vt:lpstr>
      <vt:lpstr>Text Substitution at Scale</vt:lpstr>
      <vt:lpstr>Example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2077</cp:revision>
  <dcterms:created xsi:type="dcterms:W3CDTF">2016-08-19T13:44:54Z</dcterms:created>
  <dcterms:modified xsi:type="dcterms:W3CDTF">2017-06-15T15:27:19Z</dcterms:modified>
</cp:coreProperties>
</file>